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7"/>
  </p:notesMasterIdLst>
  <p:handoutMasterIdLst>
    <p:handoutMasterId r:id="rId38"/>
  </p:handoutMasterIdLst>
  <p:sldIdLst>
    <p:sldId id="1756" r:id="rId2"/>
    <p:sldId id="1562" r:id="rId3"/>
    <p:sldId id="1749" r:id="rId4"/>
    <p:sldId id="1563" r:id="rId5"/>
    <p:sldId id="1750" r:id="rId6"/>
    <p:sldId id="1565" r:id="rId7"/>
    <p:sldId id="1566" r:id="rId8"/>
    <p:sldId id="1570" r:id="rId9"/>
    <p:sldId id="1722" r:id="rId10"/>
    <p:sldId id="1754" r:id="rId11"/>
    <p:sldId id="1753" r:id="rId12"/>
    <p:sldId id="1567" r:id="rId13"/>
    <p:sldId id="1568" r:id="rId14"/>
    <p:sldId id="1688" r:id="rId15"/>
    <p:sldId id="1695" r:id="rId16"/>
    <p:sldId id="1752" r:id="rId17"/>
    <p:sldId id="1729" r:id="rId18"/>
    <p:sldId id="1725" r:id="rId19"/>
    <p:sldId id="1731" r:id="rId20"/>
    <p:sldId id="1732" r:id="rId21"/>
    <p:sldId id="1690" r:id="rId22"/>
    <p:sldId id="1720" r:id="rId23"/>
    <p:sldId id="1691" r:id="rId24"/>
    <p:sldId id="1694" r:id="rId25"/>
    <p:sldId id="1705" r:id="rId26"/>
    <p:sldId id="1710" r:id="rId27"/>
    <p:sldId id="1711" r:id="rId28"/>
    <p:sldId id="1719" r:id="rId29"/>
    <p:sldId id="1727" r:id="rId30"/>
    <p:sldId id="1755" r:id="rId31"/>
    <p:sldId id="1193" r:id="rId32"/>
    <p:sldId id="1751" r:id="rId33"/>
    <p:sldId id="1715" r:id="rId34"/>
    <p:sldId id="1723" r:id="rId35"/>
    <p:sldId id="1716" r:id="rId36"/>
  </p:sldIdLst>
  <p:sldSz cx="9144000" cy="5143500" type="screen16x9"/>
  <p:notesSz cx="6773863" cy="9659938"/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28575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5715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85725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1430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1428750" algn="l" defTabSz="571500" rtl="0" eaLnBrk="1" latinLnBrk="0" hangingPunct="1">
      <a:defRPr sz="2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1714500" algn="l" defTabSz="571500" rtl="0" eaLnBrk="1" latinLnBrk="0" hangingPunct="1">
      <a:defRPr sz="2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2000250" algn="l" defTabSz="571500" rtl="0" eaLnBrk="1" latinLnBrk="0" hangingPunct="1">
      <a:defRPr sz="2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2286000" algn="l" defTabSz="571500" rtl="0" eaLnBrk="1" latinLnBrk="0" hangingPunct="1">
      <a:defRPr sz="20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6">
          <p15:clr>
            <a:srgbClr val="A4A3A4"/>
          </p15:clr>
        </p15:guide>
        <p15:guide id="2" pos="21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2">
          <p15:clr>
            <a:srgbClr val="A4A3A4"/>
          </p15:clr>
        </p15:guide>
        <p15:guide id="2" pos="21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0021"/>
    <a:srgbClr val="000066"/>
    <a:srgbClr val="009900"/>
    <a:srgbClr val="FFFF00"/>
    <a:srgbClr val="6666FF"/>
    <a:srgbClr val="66CCFF"/>
    <a:srgbClr val="CCFFCC"/>
    <a:srgbClr val="000000"/>
    <a:srgbClr val="CCFFFF"/>
    <a:srgbClr val="19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6" autoAdjust="0"/>
    <p:restoredTop sz="86438" autoAdjust="0"/>
  </p:normalViewPr>
  <p:slideViewPr>
    <p:cSldViewPr>
      <p:cViewPr varScale="1">
        <p:scale>
          <a:sx n="91" d="100"/>
          <a:sy n="91" d="100"/>
        </p:scale>
        <p:origin x="532" y="52"/>
      </p:cViewPr>
      <p:guideLst>
        <p:guide orient="horz" pos="1426"/>
        <p:guide pos="2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542" y="-96"/>
      </p:cViewPr>
      <p:guideLst>
        <p:guide orient="horz" pos="3042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80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587875"/>
            <a:ext cx="4967287" cy="434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4608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9863" y="725488"/>
            <a:ext cx="6434137" cy="361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4172902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285750" algn="l" rtl="0" eaLnBrk="0" fontAlgn="base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571500" algn="l" rtl="0" eaLnBrk="0" fontAlgn="base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857250" algn="l" rtl="0" eaLnBrk="0" fontAlgn="base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143000" algn="l" rtl="0" eaLnBrk="0" fontAlgn="base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14287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145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002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2860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914"/>
            <a:ext cx="7772400" cy="110242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1314164"/>
          </a:xfrm>
        </p:spPr>
        <p:txBody>
          <a:bodyPr/>
          <a:lstStyle>
            <a:lvl1pPr marL="0" indent="0" algn="ctr">
              <a:buNone/>
              <a:defRPr/>
            </a:lvl1pPr>
            <a:lvl2pPr marL="320024" indent="0" algn="ctr">
              <a:buNone/>
              <a:defRPr/>
            </a:lvl2pPr>
            <a:lvl3pPr marL="640048" indent="0" algn="ctr">
              <a:buNone/>
              <a:defRPr/>
            </a:lvl3pPr>
            <a:lvl4pPr marL="960072" indent="0" algn="ctr">
              <a:buNone/>
              <a:defRPr/>
            </a:lvl4pPr>
            <a:lvl5pPr marL="1280096" indent="0" algn="ctr">
              <a:buNone/>
              <a:defRPr/>
            </a:lvl5pPr>
            <a:lvl6pPr marL="1600120" indent="0" algn="ctr">
              <a:buNone/>
              <a:defRPr/>
            </a:lvl6pPr>
            <a:lvl7pPr marL="1920144" indent="0" algn="ctr">
              <a:buNone/>
              <a:defRPr/>
            </a:lvl7pPr>
            <a:lvl8pPr marL="2240168" indent="0" algn="ctr">
              <a:buNone/>
              <a:defRPr/>
            </a:lvl8pPr>
            <a:lvl9pPr marL="2560192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A1C83D16-2D0E-492C-8155-F3FD9D21829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5217877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9A887DB1-B9B9-4F51-B0A5-746194AED4A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2887722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07481" y="205742"/>
            <a:ext cx="1942011" cy="436083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79270" y="205742"/>
            <a:ext cx="5723709" cy="436083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859E35D9-887C-4702-8FB1-508653AE75A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6322740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79269" y="205740"/>
            <a:ext cx="7770223" cy="857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79269" y="1481332"/>
            <a:ext cx="3832860" cy="150104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16632" y="1481332"/>
            <a:ext cx="3832860" cy="150104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79269" y="3064669"/>
            <a:ext cx="3832860" cy="150190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16632" y="3064669"/>
            <a:ext cx="3832860" cy="150190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72BEC-556B-4B3C-9F69-C9DF868806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495910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DAB9A2B9-89D2-41C2-A10A-673CB00E9C8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18535624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811" y="3305558"/>
            <a:ext cx="7772400" cy="1020985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811" y="2179988"/>
            <a:ext cx="7772400" cy="1125569"/>
          </a:xfrm>
        </p:spPr>
        <p:txBody>
          <a:bodyPr anchor="b"/>
          <a:lstStyle>
            <a:lvl1pPr marL="0" indent="0">
              <a:buNone/>
              <a:defRPr sz="1400"/>
            </a:lvl1pPr>
            <a:lvl2pPr marL="320024" indent="0">
              <a:buNone/>
              <a:defRPr sz="1300"/>
            </a:lvl2pPr>
            <a:lvl3pPr marL="640048" indent="0">
              <a:buNone/>
              <a:defRPr sz="1100"/>
            </a:lvl3pPr>
            <a:lvl4pPr marL="960072" indent="0">
              <a:buNone/>
              <a:defRPr sz="1000"/>
            </a:lvl4pPr>
            <a:lvl5pPr marL="1280096" indent="0">
              <a:buNone/>
              <a:defRPr sz="1000"/>
            </a:lvl5pPr>
            <a:lvl6pPr marL="1600120" indent="0">
              <a:buNone/>
              <a:defRPr sz="1000"/>
            </a:lvl6pPr>
            <a:lvl7pPr marL="1920144" indent="0">
              <a:buNone/>
              <a:defRPr sz="1000"/>
            </a:lvl7pPr>
            <a:lvl8pPr marL="2240168" indent="0">
              <a:buNone/>
              <a:defRPr sz="1000"/>
            </a:lvl8pPr>
            <a:lvl9pPr marL="2560192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669B2605-F6D8-422D-9137-933EA13057E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89779147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9269" y="1481330"/>
            <a:ext cx="3832860" cy="308524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6632" y="1481330"/>
            <a:ext cx="3832860" cy="308524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E608DC1A-CBAC-4439-9D78-F2B6D44A747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7949751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151287"/>
            <a:ext cx="4039689" cy="480060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024" indent="0">
              <a:buNone/>
              <a:defRPr sz="1400" b="1"/>
            </a:lvl2pPr>
            <a:lvl3pPr marL="640048" indent="0">
              <a:buNone/>
              <a:defRPr sz="1300" b="1"/>
            </a:lvl3pPr>
            <a:lvl4pPr marL="960072" indent="0">
              <a:buNone/>
              <a:defRPr sz="1100" b="1"/>
            </a:lvl4pPr>
            <a:lvl5pPr marL="1280096" indent="0">
              <a:buNone/>
              <a:defRPr sz="1100" b="1"/>
            </a:lvl5pPr>
            <a:lvl6pPr marL="1600120" indent="0">
              <a:buNone/>
              <a:defRPr sz="1100" b="1"/>
            </a:lvl6pPr>
            <a:lvl7pPr marL="1920144" indent="0">
              <a:buNone/>
              <a:defRPr sz="1100" b="1"/>
            </a:lvl7pPr>
            <a:lvl8pPr marL="2240168" indent="0">
              <a:buNone/>
              <a:defRPr sz="1100" b="1"/>
            </a:lvl8pPr>
            <a:lvl9pPr marL="2560192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1631348"/>
            <a:ext cx="4039689" cy="2963513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937" y="1151287"/>
            <a:ext cx="4041865" cy="480060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0024" indent="0">
              <a:buNone/>
              <a:defRPr sz="1400" b="1"/>
            </a:lvl2pPr>
            <a:lvl3pPr marL="640048" indent="0">
              <a:buNone/>
              <a:defRPr sz="1300" b="1"/>
            </a:lvl3pPr>
            <a:lvl4pPr marL="960072" indent="0">
              <a:buNone/>
              <a:defRPr sz="1100" b="1"/>
            </a:lvl4pPr>
            <a:lvl5pPr marL="1280096" indent="0">
              <a:buNone/>
              <a:defRPr sz="1100" b="1"/>
            </a:lvl5pPr>
            <a:lvl6pPr marL="1600120" indent="0">
              <a:buNone/>
              <a:defRPr sz="1100" b="1"/>
            </a:lvl6pPr>
            <a:lvl7pPr marL="1920144" indent="0">
              <a:buNone/>
              <a:defRPr sz="1100" b="1"/>
            </a:lvl7pPr>
            <a:lvl8pPr marL="2240168" indent="0">
              <a:buNone/>
              <a:defRPr sz="1100" b="1"/>
            </a:lvl8pPr>
            <a:lvl9pPr marL="2560192" indent="0">
              <a:buNone/>
              <a:defRPr sz="1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937" y="1631348"/>
            <a:ext cx="4041865" cy="2963513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00C9DDBE-7D6B-48C5-828F-C49D560BDD4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2424697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0AE024E1-B61E-4FB1-8E7A-0446D6064B2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730399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49A8FB72-638E-477C-8EAB-F5EA4EF38E1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241175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884"/>
            <a:ext cx="3008811" cy="871823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4871" y="204884"/>
            <a:ext cx="5111931" cy="438997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706"/>
            <a:ext cx="3008811" cy="3518154"/>
          </a:xfrm>
        </p:spPr>
        <p:txBody>
          <a:bodyPr/>
          <a:lstStyle>
            <a:lvl1pPr marL="0" indent="0">
              <a:buNone/>
              <a:defRPr sz="1000"/>
            </a:lvl1pPr>
            <a:lvl2pPr marL="320024" indent="0">
              <a:buNone/>
              <a:defRPr sz="800"/>
            </a:lvl2pPr>
            <a:lvl3pPr marL="640048" indent="0">
              <a:buNone/>
              <a:defRPr sz="700"/>
            </a:lvl3pPr>
            <a:lvl4pPr marL="960072" indent="0">
              <a:buNone/>
              <a:defRPr sz="600"/>
            </a:lvl4pPr>
            <a:lvl5pPr marL="1280096" indent="0">
              <a:buNone/>
              <a:defRPr sz="600"/>
            </a:lvl5pPr>
            <a:lvl6pPr marL="1600120" indent="0">
              <a:buNone/>
              <a:defRPr sz="600"/>
            </a:lvl6pPr>
            <a:lvl7pPr marL="1920144" indent="0">
              <a:buNone/>
              <a:defRPr sz="600"/>
            </a:lvl7pPr>
            <a:lvl8pPr marL="2240168" indent="0">
              <a:buNone/>
              <a:defRPr sz="600"/>
            </a:lvl8pPr>
            <a:lvl9pPr marL="2560192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65F52978-DE22-4D0D-87CF-AD2B90CC9BE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4850528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789" y="3600450"/>
            <a:ext cx="5486400" cy="425196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789" y="459486"/>
            <a:ext cx="5486400" cy="3086100"/>
          </a:xfrm>
        </p:spPr>
        <p:txBody>
          <a:bodyPr/>
          <a:lstStyle>
            <a:lvl1pPr marL="0" indent="0">
              <a:buNone/>
              <a:defRPr sz="2200"/>
            </a:lvl1pPr>
            <a:lvl2pPr marL="320024" indent="0">
              <a:buNone/>
              <a:defRPr sz="2000"/>
            </a:lvl2pPr>
            <a:lvl3pPr marL="640048" indent="0">
              <a:buNone/>
              <a:defRPr sz="1700"/>
            </a:lvl3pPr>
            <a:lvl4pPr marL="960072" indent="0">
              <a:buNone/>
              <a:defRPr sz="1400"/>
            </a:lvl4pPr>
            <a:lvl5pPr marL="1280096" indent="0">
              <a:buNone/>
              <a:defRPr sz="1400"/>
            </a:lvl5pPr>
            <a:lvl6pPr marL="1600120" indent="0">
              <a:buNone/>
              <a:defRPr sz="1400"/>
            </a:lvl6pPr>
            <a:lvl7pPr marL="1920144" indent="0">
              <a:buNone/>
              <a:defRPr sz="1400"/>
            </a:lvl7pPr>
            <a:lvl8pPr marL="2240168" indent="0">
              <a:buNone/>
              <a:defRPr sz="1400"/>
            </a:lvl8pPr>
            <a:lvl9pPr marL="2560192" indent="0">
              <a:buNone/>
              <a:defRPr sz="14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789" y="4025646"/>
            <a:ext cx="5486400" cy="603504"/>
          </a:xfrm>
        </p:spPr>
        <p:txBody>
          <a:bodyPr/>
          <a:lstStyle>
            <a:lvl1pPr marL="0" indent="0">
              <a:buNone/>
              <a:defRPr sz="1000"/>
            </a:lvl1pPr>
            <a:lvl2pPr marL="320024" indent="0">
              <a:buNone/>
              <a:defRPr sz="800"/>
            </a:lvl2pPr>
            <a:lvl3pPr marL="640048" indent="0">
              <a:buNone/>
              <a:defRPr sz="700"/>
            </a:lvl3pPr>
            <a:lvl4pPr marL="960072" indent="0">
              <a:buNone/>
              <a:defRPr sz="600"/>
            </a:lvl4pPr>
            <a:lvl5pPr marL="1280096" indent="0">
              <a:buNone/>
              <a:defRPr sz="600"/>
            </a:lvl5pPr>
            <a:lvl6pPr marL="1600120" indent="0">
              <a:buNone/>
              <a:defRPr sz="600"/>
            </a:lvl6pPr>
            <a:lvl7pPr marL="1920144" indent="0">
              <a:buNone/>
              <a:defRPr sz="600"/>
            </a:lvl7pPr>
            <a:lvl8pPr marL="2240168" indent="0">
              <a:buNone/>
              <a:defRPr sz="600"/>
            </a:lvl8pPr>
            <a:lvl9pPr marL="2560192" indent="0">
              <a:buNone/>
              <a:defRPr sz="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kumimoji="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0">
                <a:ea typeface="宋体" charset="-122"/>
              </a:defRPr>
            </a:lvl1pPr>
          </a:lstStyle>
          <a:p>
            <a:pPr>
              <a:defRPr/>
            </a:pPr>
            <a:fld id="{474E0A70-567C-4735-A4EE-848542447BA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4656528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9451" y="205978"/>
            <a:ext cx="77708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单击以编辑</a:t>
            </a:r>
            <a:r>
              <a:rPr lang="zh-CN" altLang="en-US" smtClean="0"/>
              <a:t>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1" y="1481138"/>
            <a:ext cx="7770813" cy="308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单击以编辑母版文本样式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37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7388" y="4686300"/>
            <a:ext cx="1905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l" defTabSz="914514" eaLnBrk="1" hangingPunct="1">
              <a:spcBef>
                <a:spcPct val="50000"/>
              </a:spcBef>
              <a:defRPr kumimoji="1" sz="1300" b="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7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2614" y="4686300"/>
            <a:ext cx="28987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ctr" defTabSz="914514" eaLnBrk="1" hangingPunct="1">
              <a:spcBef>
                <a:spcPct val="50000"/>
              </a:spcBef>
              <a:defRPr kumimoji="1" sz="1300" b="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37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4686300"/>
            <a:ext cx="1905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r" defTabSz="914514" eaLnBrk="1" hangingPunct="1">
              <a:spcBef>
                <a:spcPct val="50000"/>
              </a:spcBef>
              <a:defRPr kumimoji="1" sz="1700" b="0">
                <a:solidFill>
                  <a:srgbClr val="FFFFF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34ADED0F-1814-4AB0-9B05-4E0C718C8FB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2055" name="Picture 10" descr="XXTongji-1907反色透明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50" y="41672"/>
            <a:ext cx="731838" cy="57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任意多边形 6"/>
          <p:cNvSpPr>
            <a:spLocks/>
          </p:cNvSpPr>
          <p:nvPr/>
        </p:nvSpPr>
        <p:spPr bwMode="auto">
          <a:xfrm>
            <a:off x="-6350" y="0"/>
            <a:ext cx="9150350" cy="78224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005" tIns="32003" rIns="64005" bIns="32003"/>
          <a:lstStyle/>
          <a:p>
            <a:pPr eaLnBrk="1" hangingPunct="1">
              <a:defRPr/>
            </a:pPr>
            <a:endParaRPr lang="en-US" sz="1300" dirty="0">
              <a:solidFill>
                <a:srgbClr val="FFFFFF"/>
              </a:solidFill>
              <a:latin typeface="Times New Roman"/>
              <a:ea typeface="宋体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3005138" y="1"/>
            <a:ext cx="4754562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005" tIns="32003" rIns="64005" bIns="32003"/>
          <a:lstStyle/>
          <a:p>
            <a:pPr eaLnBrk="1" hangingPunct="1">
              <a:defRPr/>
            </a:pPr>
            <a:endParaRPr lang="en-US" sz="1300" dirty="0">
              <a:solidFill>
                <a:srgbClr val="FFFFFF"/>
              </a:solidFill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2257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>
    <p:random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5pPr>
      <a:lvl6pPr marL="320024" algn="ctr" defTabSz="914514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6pPr>
      <a:lvl7pPr marL="640048" algn="ctr" defTabSz="914514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7pPr>
      <a:lvl8pPr marL="960072" algn="ctr" defTabSz="914514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8pPr>
      <a:lvl9pPr marL="1280096" algn="ctr" defTabSz="914514" rtl="0" fontAlgn="base">
        <a:spcBef>
          <a:spcPct val="0"/>
        </a:spcBef>
        <a:spcAft>
          <a:spcPct val="0"/>
        </a:spcAft>
        <a:defRPr kumimoji="1" sz="3800" b="1">
          <a:solidFill>
            <a:schemeClr val="bg1"/>
          </a:solidFill>
          <a:latin typeface="Times New Roman" pitchFamily="18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500" b="1">
          <a:solidFill>
            <a:schemeClr val="bg1"/>
          </a:solidFill>
          <a:latin typeface="+mn-lt"/>
          <a:ea typeface="+mn-ea"/>
          <a:cs typeface="+mn-cs"/>
        </a:defRPr>
      </a:lvl1pPr>
      <a:lvl2pPr marL="739775" indent="-282575" algn="l" rtl="0" eaLnBrk="0" fontAlgn="base" hangingPunct="0">
        <a:spcBef>
          <a:spcPct val="20000"/>
        </a:spcBef>
        <a:spcAft>
          <a:spcPct val="0"/>
        </a:spcAft>
        <a:defRPr kumimoji="1" sz="2100">
          <a:solidFill>
            <a:schemeClr val="bg1"/>
          </a:solidFill>
          <a:latin typeface="+mn-lt"/>
          <a:ea typeface="+mn-ea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bg1"/>
          </a:solidFill>
          <a:latin typeface="+mn-lt"/>
          <a:ea typeface="+mn-ea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5pPr>
      <a:lvl6pPr marL="2377956" indent="-228906" algn="l" defTabSz="914514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6pPr>
      <a:lvl7pPr marL="2697980" indent="-228906" algn="l" defTabSz="914514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7pPr>
      <a:lvl8pPr marL="3018004" indent="-228906" algn="l" defTabSz="914514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8pPr>
      <a:lvl9pPr marL="3338028" indent="-228906" algn="l" defTabSz="914514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0024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48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0072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096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120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144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0168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192" algn="l" defTabSz="64004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4.v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oleObject" Target="../embeddings/oleObject16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4.emf"/><Relationship Id="rId12" Type="http://schemas.openxmlformats.org/officeDocument/2006/relationships/oleObject" Target="../embeddings/oleObject15.bin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14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3.emf"/><Relationship Id="rId5" Type="http://schemas.openxmlformats.org/officeDocument/2006/relationships/image" Target="../media/image23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emf"/><Relationship Id="rId2" Type="http://schemas.openxmlformats.org/officeDocument/2006/relationships/vmlDrawing" Target="../drawings/vmlDrawing6.vml"/><Relationship Id="rId1" Type="http://schemas.openxmlformats.org/officeDocument/2006/relationships/themeOverride" Target="../theme/themeOverride15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4.emf"/><Relationship Id="rId5" Type="http://schemas.openxmlformats.org/officeDocument/2006/relationships/image" Target="../media/image26.e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28.jpeg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7.jpeg"/><Relationship Id="rId17" Type="http://schemas.openxmlformats.org/officeDocument/2006/relationships/oleObject" Target="../embeddings/oleObject31.bin"/><Relationship Id="rId2" Type="http://schemas.openxmlformats.org/officeDocument/2006/relationships/vmlDrawing" Target="../drawings/vmlDrawing7.vml"/><Relationship Id="rId16" Type="http://schemas.openxmlformats.org/officeDocument/2006/relationships/oleObject" Target="../embeddings/oleObject30.bin"/><Relationship Id="rId1" Type="http://schemas.openxmlformats.org/officeDocument/2006/relationships/themeOverride" Target="../theme/themeOverride16.xml"/><Relationship Id="rId6" Type="http://schemas.openxmlformats.org/officeDocument/2006/relationships/oleObject" Target="../embeddings/oleObject23.bin"/><Relationship Id="rId11" Type="http://schemas.openxmlformats.org/officeDocument/2006/relationships/hyperlink" Target="http://product.pcpop.com/000032799/Picture/000230858.html" TargetMode="External"/><Relationship Id="rId5" Type="http://schemas.openxmlformats.org/officeDocument/2006/relationships/image" Target="../media/image3.emf"/><Relationship Id="rId15" Type="http://schemas.openxmlformats.org/officeDocument/2006/relationships/oleObject" Target="../embeddings/oleObject29.bin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6.bin"/><Relationship Id="rId14" Type="http://schemas.openxmlformats.org/officeDocument/2006/relationships/oleObject" Target="../embeddings/oleObject2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33.bin"/><Relationship Id="rId12" Type="http://schemas.openxmlformats.org/officeDocument/2006/relationships/oleObject" Target="../embeddings/oleObject38.bin"/><Relationship Id="rId2" Type="http://schemas.openxmlformats.org/officeDocument/2006/relationships/vmlDrawing" Target="../drawings/vmlDrawing8.v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.e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2.bin"/><Relationship Id="rId9" Type="http://schemas.openxmlformats.org/officeDocument/2006/relationships/oleObject" Target="../embeddings/oleObject3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40.bin"/><Relationship Id="rId12" Type="http://schemas.openxmlformats.org/officeDocument/2006/relationships/oleObject" Target="../embeddings/oleObject45.bin"/><Relationship Id="rId2" Type="http://schemas.openxmlformats.org/officeDocument/2006/relationships/vmlDrawing" Target="../drawings/vmlDrawing9.v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4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8.bin"/><Relationship Id="rId2" Type="http://schemas.openxmlformats.org/officeDocument/2006/relationships/vmlDrawing" Target="../drawings/vmlDrawing10.vml"/><Relationship Id="rId1" Type="http://schemas.openxmlformats.org/officeDocument/2006/relationships/themeOverride" Target="../theme/themeOverride19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30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5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slideLayout" Target="../slideLayouts/slideLayout6.xml"/><Relationship Id="rId7" Type="http://schemas.openxmlformats.org/officeDocument/2006/relationships/oleObject" Target="../embeddings/oleObject54.bin"/><Relationship Id="rId2" Type="http://schemas.openxmlformats.org/officeDocument/2006/relationships/vmlDrawing" Target="../drawings/vmlDrawing11.vml"/><Relationship Id="rId1" Type="http://schemas.openxmlformats.org/officeDocument/2006/relationships/themeOverride" Target="../theme/themeOverride21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3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12" Type="http://schemas.openxmlformats.org/officeDocument/2006/relationships/image" Target="../media/image35.emf"/><Relationship Id="rId2" Type="http://schemas.openxmlformats.org/officeDocument/2006/relationships/vmlDrawing" Target="../drawings/vmlDrawing12.v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38.jpeg"/><Relationship Id="rId11" Type="http://schemas.openxmlformats.org/officeDocument/2006/relationships/oleObject" Target="file:///C:\Users\Administrator\Desktop\&#32472;&#22270;34\&#32472;&#22270;\~&#39029;-1\&#20113;&#24418;&#22270;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3.v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5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4.v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5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6.emf"/><Relationship Id="rId2" Type="http://schemas.openxmlformats.org/officeDocument/2006/relationships/vmlDrawing" Target="../drawings/vmlDrawing15.vml"/><Relationship Id="rId1" Type="http://schemas.openxmlformats.org/officeDocument/2006/relationships/themeOverride" Target="../theme/themeOverride26.x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6.v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6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7.v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6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8.v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6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39.png"/><Relationship Id="rId5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mlDrawing" Target="../drawings/vmlDrawing19.v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37.png"/><Relationship Id="rId5" Type="http://schemas.openxmlformats.org/officeDocument/2006/relationships/image" Target="../media/image35.emf"/><Relationship Id="rId4" Type="http://schemas.openxmlformats.org/officeDocument/2006/relationships/oleObject" Target="file:///C:\Users\Administrator\Desktop\&#32472;&#22270;34\&#32472;&#22270;\~&#39029;-1\&#20113;&#24418;&#22270;" TargetMode="External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38.jpe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3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.bin"/><Relationship Id="rId2" Type="http://schemas.openxmlformats.org/officeDocument/2006/relationships/vmlDrawing" Target="../drawings/vmlDrawing3.vml"/><Relationship Id="rId1" Type="http://schemas.openxmlformats.org/officeDocument/2006/relationships/themeOverride" Target="../theme/themeOverride4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1.gif"/><Relationship Id="rId5" Type="http://schemas.openxmlformats.org/officeDocument/2006/relationships/image" Target="../media/image9.wmf"/><Relationship Id="rId10" Type="http://schemas.openxmlformats.org/officeDocument/2006/relationships/image" Target="../media/image10.jpg"/><Relationship Id="rId4" Type="http://schemas.openxmlformats.org/officeDocument/2006/relationships/oleObject" Target="../embeddings/oleObject6.bin"/><Relationship Id="rId9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896" y="627534"/>
            <a:ext cx="8472776" cy="3859630"/>
          </a:xfrm>
          <a:noFill/>
        </p:spPr>
        <p:txBody>
          <a:bodyPr/>
          <a:lstStyle/>
          <a:p>
            <a:pPr algn="l">
              <a:defRPr/>
            </a:pP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     </a:t>
            </a:r>
            <a:r>
              <a:rPr lang="zh-CN" altLang="en-US" sz="3600" dirty="0" smtClean="0">
                <a:solidFill>
                  <a:srgbClr val="000066"/>
                </a:solidFill>
                <a:latin typeface="+mj-ea"/>
              </a:rPr>
              <a:t>第</a:t>
            </a: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七</a:t>
            </a:r>
            <a:r>
              <a:rPr lang="zh-CN" altLang="en-US" sz="3600" dirty="0" smtClean="0">
                <a:solidFill>
                  <a:srgbClr val="000066"/>
                </a:solidFill>
                <a:latin typeface="+mj-ea"/>
              </a:rPr>
              <a:t>章 </a:t>
            </a:r>
            <a:r>
              <a:rPr lang="zh-CN" altLang="en-US" sz="3600" dirty="0">
                <a:solidFill>
                  <a:srgbClr val="000066"/>
                </a:solidFill>
                <a:latin typeface="+mj-ea"/>
              </a:rPr>
              <a:t>计算机网络基础与应用</a:t>
            </a:r>
            <a:r>
              <a:rPr lang="en-US" altLang="zh-CN" sz="3600" dirty="0">
                <a:solidFill>
                  <a:srgbClr val="000066"/>
                </a:solidFill>
                <a:latin typeface="+mj-ea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j-ea"/>
              </a:rPr>
            </a:br>
            <a:r>
              <a:rPr lang="en-US" altLang="zh-CN" sz="3600" dirty="0">
                <a:solidFill>
                  <a:srgbClr val="000066"/>
                </a:solidFill>
                <a:latin typeface="+mn-lt"/>
              </a:rPr>
              <a:t>         </a:t>
            </a:r>
            <a:r>
              <a:rPr lang="en-US" altLang="zh-CN" sz="3600" dirty="0" smtClean="0">
                <a:solidFill>
                  <a:srgbClr val="000066"/>
                </a:solidFill>
                <a:latin typeface="+mn-lt"/>
              </a:rPr>
              <a:t>         </a:t>
            </a:r>
            <a:r>
              <a:rPr lang="en-US" altLang="zh-CN" sz="3600" dirty="0" smtClean="0">
                <a:solidFill>
                  <a:srgbClr val="000066"/>
                </a:solidFill>
                <a:latin typeface="+mn-lt"/>
              </a:rPr>
              <a:t>7.1 </a:t>
            </a:r>
            <a:r>
              <a:rPr lang="zh-CN" altLang="zh-CN" sz="3600" dirty="0">
                <a:solidFill>
                  <a:srgbClr val="000066"/>
                </a:solidFill>
                <a:latin typeface="+mn-lt"/>
              </a:rPr>
              <a:t>计算机网络概述</a:t>
            </a:r>
            <a:r>
              <a:rPr lang="en-US" altLang="zh-CN" sz="3600" dirty="0">
                <a:solidFill>
                  <a:srgbClr val="000066"/>
                </a:solidFill>
                <a:latin typeface="+mn-lt"/>
              </a:rPr>
              <a:t/>
            </a:r>
            <a:br>
              <a:rPr lang="en-US" altLang="zh-CN" sz="3600" dirty="0">
                <a:solidFill>
                  <a:srgbClr val="000066"/>
                </a:solidFill>
                <a:latin typeface="+mn-lt"/>
              </a:rPr>
            </a:br>
            <a:r>
              <a:rPr lang="en-US" altLang="zh-CN" sz="3600" dirty="0">
                <a:solidFill>
                  <a:srgbClr val="A50021"/>
                </a:solidFill>
                <a:latin typeface="+mn-lt"/>
              </a:rPr>
              <a:t>         </a:t>
            </a:r>
            <a:r>
              <a:rPr lang="en-US" altLang="zh-CN" sz="3600" dirty="0" smtClean="0">
                <a:solidFill>
                  <a:srgbClr val="A50021"/>
                </a:solidFill>
                <a:latin typeface="+mn-lt"/>
              </a:rPr>
              <a:t>         </a:t>
            </a:r>
            <a:r>
              <a:rPr lang="en-US" altLang="zh-CN" sz="3600" dirty="0" smtClean="0">
                <a:solidFill>
                  <a:srgbClr val="A50021"/>
                </a:solidFill>
                <a:latin typeface="+mn-lt"/>
              </a:rPr>
              <a:t>7.2 </a:t>
            </a:r>
            <a:r>
              <a:rPr lang="zh-CN" altLang="zh-CN" sz="3600" dirty="0">
                <a:solidFill>
                  <a:srgbClr val="A50021"/>
                </a:solidFill>
                <a:latin typeface="+mn-lt"/>
              </a:rPr>
              <a:t>局域网技</a:t>
            </a:r>
            <a:r>
              <a:rPr lang="zh-CN" altLang="en-US" sz="3600" dirty="0">
                <a:solidFill>
                  <a:srgbClr val="A50021"/>
                </a:solidFill>
                <a:latin typeface="+mn-lt"/>
              </a:rPr>
              <a:t>术</a:t>
            </a:r>
            <a:r>
              <a:rPr lang="en-US" altLang="zh-CN" sz="3600" dirty="0">
                <a:solidFill>
                  <a:srgbClr val="A50021"/>
                </a:solidFill>
                <a:latin typeface="+mn-lt"/>
              </a:rPr>
              <a:t/>
            </a:r>
            <a:br>
              <a:rPr lang="en-US" altLang="zh-CN" sz="3600" dirty="0">
                <a:solidFill>
                  <a:srgbClr val="A50021"/>
                </a:solidFill>
                <a:latin typeface="+mn-lt"/>
              </a:rPr>
            </a:br>
            <a:r>
              <a:rPr lang="en-US" altLang="zh-CN" sz="2800" dirty="0">
                <a:solidFill>
                  <a:srgbClr val="A50021"/>
                </a:solidFill>
                <a:latin typeface="+mn-lt"/>
              </a:rPr>
              <a:t>                         </a:t>
            </a:r>
            <a:r>
              <a:rPr lang="en-US" altLang="zh-CN" sz="2800" dirty="0" smtClean="0">
                <a:solidFill>
                  <a:srgbClr val="A50021"/>
                </a:solidFill>
                <a:latin typeface="+mn-lt"/>
              </a:rPr>
              <a:t>       7.2.1 </a:t>
            </a:r>
            <a:r>
              <a:rPr lang="zh-CN" altLang="zh-CN" sz="2800" dirty="0">
                <a:solidFill>
                  <a:srgbClr val="A50021"/>
                </a:solidFill>
                <a:latin typeface="+mn-lt"/>
              </a:rPr>
              <a:t>简</a:t>
            </a:r>
            <a:r>
              <a:rPr lang="zh-CN" altLang="zh-CN" sz="2800" dirty="0">
                <a:solidFill>
                  <a:srgbClr val="A50021"/>
                </a:solidFill>
                <a:latin typeface="+mn-lt"/>
              </a:rPr>
              <a:t>单局域网组建案例</a:t>
            </a:r>
            <a:r>
              <a:rPr lang="en-US" altLang="zh-CN" sz="2800" dirty="0">
                <a:solidFill>
                  <a:srgbClr val="A50021"/>
                </a:solidFill>
                <a:latin typeface="+mn-lt"/>
              </a:rPr>
              <a:t/>
            </a:r>
            <a:br>
              <a:rPr lang="en-US" altLang="zh-CN" sz="2800" dirty="0">
                <a:solidFill>
                  <a:srgbClr val="A50021"/>
                </a:solidFill>
                <a:latin typeface="+mn-lt"/>
              </a:rPr>
            </a:br>
            <a:r>
              <a:rPr lang="en-US" altLang="zh-CN" sz="2800" dirty="0">
                <a:solidFill>
                  <a:srgbClr val="A50021"/>
                </a:solidFill>
                <a:latin typeface="+mn-lt"/>
              </a:rPr>
              <a:t>                                </a:t>
            </a:r>
            <a:r>
              <a:rPr lang="en-US" altLang="zh-CN" sz="2800" dirty="0" smtClean="0">
                <a:solidFill>
                  <a:srgbClr val="A50021"/>
                </a:solidFill>
                <a:latin typeface="+mn-lt"/>
              </a:rPr>
              <a:t>7.2.2 </a:t>
            </a:r>
            <a:r>
              <a:rPr lang="zh-CN" altLang="zh-CN" sz="2800" dirty="0">
                <a:solidFill>
                  <a:srgbClr val="A50021"/>
                </a:solidFill>
                <a:latin typeface="+mn-lt"/>
              </a:rPr>
              <a:t>局</a:t>
            </a:r>
            <a:r>
              <a:rPr lang="zh-CN" altLang="zh-CN" sz="2800" dirty="0">
                <a:solidFill>
                  <a:srgbClr val="A50021"/>
                </a:solidFill>
                <a:latin typeface="+mn-lt"/>
              </a:rPr>
              <a:t>域网的</a:t>
            </a:r>
            <a:r>
              <a:rPr lang="zh-CN" altLang="zh-CN" sz="2800" dirty="0">
                <a:solidFill>
                  <a:srgbClr val="A50021"/>
                </a:solidFill>
                <a:latin typeface="+mn-lt"/>
              </a:rPr>
              <a:t>组</a:t>
            </a:r>
            <a:r>
              <a:rPr lang="zh-CN" altLang="en-US" sz="2800" dirty="0">
                <a:solidFill>
                  <a:srgbClr val="A50021"/>
                </a:solidFill>
                <a:latin typeface="+mn-lt"/>
              </a:rPr>
              <a:t>成</a:t>
            </a:r>
            <a:r>
              <a:rPr lang="en-US" altLang="zh-CN" sz="2800" dirty="0">
                <a:solidFill>
                  <a:srgbClr val="A50021"/>
                </a:solidFill>
                <a:latin typeface="+mn-lt"/>
              </a:rPr>
              <a:t/>
            </a:r>
            <a:br>
              <a:rPr lang="en-US" altLang="zh-CN" sz="2800" dirty="0">
                <a:solidFill>
                  <a:srgbClr val="A50021"/>
                </a:solidFill>
                <a:latin typeface="+mn-lt"/>
              </a:rPr>
            </a:br>
            <a:r>
              <a:rPr lang="en-US" altLang="zh-CN" sz="2800" dirty="0" smtClean="0">
                <a:solidFill>
                  <a:srgbClr val="A50021"/>
                </a:solidFill>
                <a:latin typeface="+mn-lt"/>
              </a:rPr>
              <a:t>                                7.2.3 </a:t>
            </a:r>
            <a:r>
              <a:rPr lang="zh-CN" altLang="zh-CN" sz="2800" dirty="0" smtClean="0">
                <a:solidFill>
                  <a:srgbClr val="A50021"/>
                </a:solidFill>
                <a:latin typeface="+mn-lt"/>
              </a:rPr>
              <a:t>局</a:t>
            </a:r>
            <a:r>
              <a:rPr lang="zh-CN" altLang="zh-CN" sz="2800" dirty="0">
                <a:solidFill>
                  <a:srgbClr val="A50021"/>
                </a:solidFill>
                <a:latin typeface="+mn-lt"/>
              </a:rPr>
              <a:t>域网技术要</a:t>
            </a:r>
            <a:r>
              <a:rPr lang="zh-CN" altLang="zh-CN" sz="2800" dirty="0">
                <a:solidFill>
                  <a:srgbClr val="A50021"/>
                </a:solidFill>
                <a:latin typeface="+mn-lt"/>
              </a:rPr>
              <a:t>素</a:t>
            </a:r>
            <a:r>
              <a:rPr lang="en-US" altLang="zh-CN" sz="2800" dirty="0">
                <a:solidFill>
                  <a:srgbClr val="A50021"/>
                </a:solidFill>
                <a:latin typeface="+mn-lt"/>
              </a:rPr>
              <a:t/>
            </a:r>
            <a:br>
              <a:rPr lang="en-US" altLang="zh-CN" sz="2800" dirty="0">
                <a:solidFill>
                  <a:srgbClr val="A50021"/>
                </a:solidFill>
                <a:latin typeface="+mn-lt"/>
              </a:rPr>
            </a:br>
            <a:r>
              <a:rPr lang="en-US" altLang="zh-CN" sz="2800" dirty="0" smtClean="0">
                <a:solidFill>
                  <a:srgbClr val="A50021"/>
                </a:solidFill>
                <a:latin typeface="+mn-lt"/>
              </a:rPr>
              <a:t>                                7.2.4 </a:t>
            </a:r>
            <a:r>
              <a:rPr lang="zh-CN" altLang="zh-CN" sz="2800" dirty="0" smtClean="0">
                <a:solidFill>
                  <a:srgbClr val="A50021"/>
                </a:solidFill>
                <a:latin typeface="+mn-lt"/>
              </a:rPr>
              <a:t>常</a:t>
            </a:r>
            <a:r>
              <a:rPr lang="zh-CN" altLang="zh-CN" sz="2800" dirty="0">
                <a:solidFill>
                  <a:srgbClr val="A50021"/>
                </a:solidFill>
                <a:latin typeface="+mn-lt"/>
              </a:rPr>
              <a:t>用局域网技术简</a:t>
            </a:r>
            <a:r>
              <a:rPr lang="zh-CN" altLang="zh-CN" sz="2800" dirty="0">
                <a:solidFill>
                  <a:srgbClr val="A50021"/>
                </a:solidFill>
                <a:latin typeface="+mn-lt"/>
              </a:rPr>
              <a:t>介</a:t>
            </a:r>
            <a:endParaRPr lang="en-US" sz="2800" dirty="0">
              <a:solidFill>
                <a:srgbClr val="A50021"/>
              </a:solidFill>
              <a:latin typeface="+mn-lt"/>
            </a:endParaRPr>
          </a:p>
        </p:txBody>
      </p:sp>
      <p:pic>
        <p:nvPicPr>
          <p:cNvPr id="307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30"/>
          <a:stretch>
            <a:fillRect/>
          </a:stretch>
        </p:blipFill>
        <p:spPr bwMode="auto">
          <a:xfrm>
            <a:off x="7182394" y="161163"/>
            <a:ext cx="1627415" cy="128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92634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-193549" y="123478"/>
            <a:ext cx="8725989" cy="411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206" tIns="41103" rIns="82206" bIns="41103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1560"/>
              </a:spcBef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Ping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命令 </a:t>
            </a:r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① 检查本机情况</a:t>
            </a:r>
          </a:p>
          <a:p>
            <a:pPr marL="0" lvl="3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Ping  127.0.0.1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	 ping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本机的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地址</a:t>
            </a:r>
          </a:p>
          <a:p>
            <a:pPr marL="0" lvl="3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	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Ping  </a:t>
            </a:r>
            <a:r>
              <a:rPr kumimoji="1" lang="en-US" altLang="zh-CN" sz="2400" dirty="0" err="1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localhost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ping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本机计算机名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② 检查相邻计算机是否连通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	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Ping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相邻计算机的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地址或计算机名 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③ 检查到缺省网关是否连通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	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Ping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缺省网关的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地址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④ 检查到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Internet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是否连通</a:t>
            </a:r>
          </a:p>
          <a:p>
            <a:pPr marL="0" lvl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	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Ping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域名或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地址</a:t>
            </a:r>
          </a:p>
        </p:txBody>
      </p:sp>
    </p:spTree>
    <p:extLst>
      <p:ext uri="{BB962C8B-B14F-4D97-AF65-F5344CB8AC3E}">
        <p14:creationId xmlns:p14="http://schemas.microsoft.com/office/powerpoint/2010/main" val="2238987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56"/>
          <p:cNvSpPr>
            <a:spLocks noChangeShapeType="1"/>
          </p:cNvSpPr>
          <p:nvPr/>
        </p:nvSpPr>
        <p:spPr bwMode="auto">
          <a:xfrm flipH="1">
            <a:off x="2713965" y="2202641"/>
            <a:ext cx="993939" cy="529093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8" name="AutoShape 59"/>
          <p:cNvSpPr>
            <a:spLocks noChangeArrowheads="1"/>
          </p:cNvSpPr>
          <p:nvPr/>
        </p:nvSpPr>
        <p:spPr bwMode="auto">
          <a:xfrm>
            <a:off x="611560" y="2346658"/>
            <a:ext cx="2232248" cy="1737260"/>
          </a:xfrm>
          <a:prstGeom prst="cloudCallout">
            <a:avLst>
              <a:gd name="adj1" fmla="val -33491"/>
              <a:gd name="adj2" fmla="val -11375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4" tIns="40818" rIns="81634" bIns="40818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0"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endParaRPr kumimoji="0" lang="en-US" altLang="zh-CN" sz="20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5" name="Objec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7741425"/>
              </p:ext>
            </p:extLst>
          </p:nvPr>
        </p:nvGraphicFramePr>
        <p:xfrm>
          <a:off x="1024710" y="3395807"/>
          <a:ext cx="522954" cy="61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4" name="Visio" r:id="rId4" imgW="1045907" imgH="1232205" progId="Visio.Drawing.11">
                  <p:embed/>
                </p:oleObj>
              </mc:Choice>
              <mc:Fallback>
                <p:oleObj name="Visio" r:id="rId4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710" y="3395807"/>
                        <a:ext cx="522954" cy="61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59"/>
          <p:cNvSpPr>
            <a:spLocks noChangeArrowheads="1"/>
          </p:cNvSpPr>
          <p:nvPr/>
        </p:nvSpPr>
        <p:spPr bwMode="auto">
          <a:xfrm>
            <a:off x="3491880" y="-52475"/>
            <a:ext cx="3168352" cy="2880319"/>
          </a:xfrm>
          <a:prstGeom prst="cloudCallout">
            <a:avLst>
              <a:gd name="adj1" fmla="val -33491"/>
              <a:gd name="adj2" fmla="val -11375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4" tIns="40818" rIns="81634" bIns="40818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0"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0"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Internet</a:t>
            </a:r>
            <a:endParaRPr kumimoji="0" lang="en-US" altLang="zh-CN" sz="20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2411760" y="2631705"/>
            <a:ext cx="317857" cy="300085"/>
          </a:xfrm>
          <a:prstGeom prst="rect">
            <a:avLst/>
          </a:prstGeom>
          <a:solidFill>
            <a:srgbClr val="00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3065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0566" y="246718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</a:t>
            </a:r>
            <a:r>
              <a:rPr lang="zh-CN" altLang="en-US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</a:t>
            </a:r>
          </a:p>
        </p:txBody>
      </p:sp>
      <p:sp>
        <p:nvSpPr>
          <p:cNvPr id="12" name="Line 56"/>
          <p:cNvSpPr>
            <a:spLocks noChangeShapeType="1"/>
          </p:cNvSpPr>
          <p:nvPr/>
        </p:nvSpPr>
        <p:spPr bwMode="auto">
          <a:xfrm flipH="1">
            <a:off x="1475655" y="2865384"/>
            <a:ext cx="1012537" cy="71447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0812" y="1602033"/>
            <a:ext cx="2010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服务器：</a:t>
            </a:r>
            <a:endParaRPr lang="en-US" altLang="zh-CN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r>
              <a:rPr lang="en-US" altLang="zh-CN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jsjjc.tongji.edu.cn</a:t>
            </a:r>
            <a:endParaRPr lang="zh-CN" altLang="en-US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3808" y="3435846"/>
            <a:ext cx="3929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66"/>
                </a:solidFill>
                <a:latin typeface="宋体"/>
                <a:ea typeface="宋体"/>
              </a:rPr>
              <a:t>① </a:t>
            </a:r>
            <a:r>
              <a:rPr lang="zh-CN" altLang="en-US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拼自己</a:t>
            </a:r>
            <a:endParaRPr lang="en-US" altLang="zh-CN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rgbClr val="000066"/>
                </a:solidFill>
                <a:latin typeface="宋体"/>
                <a:ea typeface="宋体"/>
              </a:rPr>
              <a:t>② </a:t>
            </a:r>
            <a:r>
              <a:rPr lang="zh-CN" altLang="en-US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拼网关</a:t>
            </a:r>
            <a:endParaRPr lang="en-US" altLang="zh-CN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rgbClr val="000066"/>
                </a:solidFill>
                <a:latin typeface="宋体"/>
                <a:ea typeface="宋体"/>
              </a:rPr>
              <a:t>③ </a:t>
            </a:r>
            <a:r>
              <a:rPr lang="zh-CN" altLang="en-US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拼</a:t>
            </a:r>
            <a:r>
              <a:rPr lang="en-US" altLang="zh-CN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Internet</a:t>
            </a:r>
            <a:r>
              <a:rPr lang="zh-CN" altLang="en-US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上的任务一台服务器</a:t>
            </a:r>
            <a:endParaRPr lang="zh-CN" altLang="en-US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877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61257" y="205740"/>
            <a:ext cx="4127863" cy="651510"/>
          </a:xfrm>
        </p:spPr>
        <p:txBody>
          <a:bodyPr/>
          <a:lstStyle/>
          <a:p>
            <a:pPr algn="l" eaLnBrk="1" hangingPunct="1"/>
            <a:r>
              <a:rPr lang="zh-CN" altLang="en-US" sz="2300" dirty="0" smtClean="0">
                <a:solidFill>
                  <a:srgbClr val="000066"/>
                </a:solidFill>
                <a:ea typeface="宋体" pitchFamily="2" charset="-122"/>
              </a:rPr>
              <a:t>（</a:t>
            </a:r>
            <a:r>
              <a:rPr lang="en-US" altLang="zh-CN" sz="2300" dirty="0" smtClean="0">
                <a:solidFill>
                  <a:srgbClr val="000066"/>
                </a:solidFill>
                <a:ea typeface="宋体" pitchFamily="2" charset="-122"/>
              </a:rPr>
              <a:t>5</a:t>
            </a:r>
            <a:r>
              <a:rPr lang="zh-CN" altLang="en-US" sz="2300" dirty="0" smtClean="0">
                <a:solidFill>
                  <a:srgbClr val="000066"/>
                </a:solidFill>
                <a:ea typeface="宋体" pitchFamily="2" charset="-122"/>
              </a:rPr>
              <a:t>）设置</a:t>
            </a:r>
            <a:r>
              <a:rPr lang="zh-CN" altLang="en-US" sz="2300" dirty="0">
                <a:solidFill>
                  <a:srgbClr val="000066"/>
                </a:solidFill>
                <a:ea typeface="宋体" pitchFamily="2" charset="-122"/>
              </a:rPr>
              <a:t>资源共享</a:t>
            </a:r>
          </a:p>
        </p:txBody>
      </p:sp>
      <p:sp>
        <p:nvSpPr>
          <p:cNvPr id="12291" name="Rectangle 9"/>
          <p:cNvSpPr>
            <a:spLocks noChangeArrowheads="1"/>
          </p:cNvSpPr>
          <p:nvPr/>
        </p:nvSpPr>
        <p:spPr bwMode="auto">
          <a:xfrm>
            <a:off x="321133" y="822962"/>
            <a:ext cx="4794069" cy="3926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>
            <a:lvl1pPr marL="492125" indent="-492125"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</a:rPr>
              <a:t>① </a:t>
            </a:r>
            <a:r>
              <a:rPr lang="zh-CN" altLang="en-US" sz="2000" dirty="0">
                <a:solidFill>
                  <a:srgbClr val="000066"/>
                </a:solidFill>
              </a:rPr>
              <a:t>共享文件夹 </a:t>
            </a:r>
          </a:p>
          <a:p>
            <a:pPr eaLnBrk="1" hangingPunct="1">
              <a:lnSpc>
                <a:spcPct val="110000"/>
              </a:lnSpc>
              <a:buFontTx/>
              <a:buNone/>
            </a:pPr>
            <a:endParaRPr lang="zh-CN" altLang="en-US" sz="2000" dirty="0">
              <a:solidFill>
                <a:srgbClr val="000066"/>
              </a:solidFill>
            </a:endParaRPr>
          </a:p>
          <a:p>
            <a:pPr eaLnBrk="1" hangingPunct="1">
              <a:lnSpc>
                <a:spcPct val="110000"/>
              </a:lnSpc>
            </a:pPr>
            <a:endParaRPr lang="zh-CN" altLang="en-US" sz="1800" dirty="0">
              <a:solidFill>
                <a:srgbClr val="000066"/>
              </a:solidFill>
            </a:endParaRPr>
          </a:p>
          <a:p>
            <a:pPr eaLnBrk="1" hangingPunct="1">
              <a:lnSpc>
                <a:spcPct val="11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</a:rPr>
              <a:t>② 共享打印机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800" b="1" dirty="0">
                <a:solidFill>
                  <a:srgbClr val="000066"/>
                </a:solidFill>
              </a:rPr>
              <a:t>提供共享打印机端：共享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800" b="1" dirty="0">
                <a:solidFill>
                  <a:srgbClr val="000066"/>
                </a:solidFill>
              </a:rPr>
              <a:t>使用共享打印机端：添加打印机</a:t>
            </a: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58408"/>
            <a:ext cx="35909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61257" y="164592"/>
            <a:ext cx="4127863" cy="651510"/>
          </a:xfrm>
        </p:spPr>
        <p:txBody>
          <a:bodyPr/>
          <a:lstStyle/>
          <a:p>
            <a:pPr algn="l" eaLnBrk="1" hangingPunct="1"/>
            <a:r>
              <a:rPr lang="en-US" altLang="zh-CN" sz="2000">
                <a:solidFill>
                  <a:srgbClr val="000066"/>
                </a:solidFill>
                <a:ea typeface="宋体" pitchFamily="2" charset="-122"/>
              </a:rPr>
              <a:t>③ </a:t>
            </a:r>
            <a:r>
              <a:rPr lang="zh-CN" altLang="en-US" sz="2000">
                <a:solidFill>
                  <a:srgbClr val="000066"/>
                </a:solidFill>
                <a:ea typeface="宋体" pitchFamily="2" charset="-122"/>
              </a:rPr>
              <a:t>映射网络驱动器</a:t>
            </a:r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01590"/>
            <a:ext cx="5223098" cy="414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55759"/>
            <a:ext cx="5434149" cy="651510"/>
          </a:xfrm>
        </p:spPr>
        <p:txBody>
          <a:bodyPr/>
          <a:lstStyle/>
          <a:p>
            <a:pPr algn="l" eaLnBrk="1" hangingPunct="1"/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（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</a:t>
            </a:r>
            <a:r>
              <a:rPr lang="en-US" altLang="en-US" sz="2400" b="0" dirty="0" err="1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服务器</a:t>
            </a:r>
            <a:r>
              <a:rPr lang="en-US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/</a:t>
            </a:r>
            <a:r>
              <a:rPr lang="en-US" altLang="en-US" sz="2400" b="0" dirty="0" err="1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客户机</a:t>
            </a:r>
            <a:endParaRPr lang="zh-CN" altLang="en-US" sz="24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323528" y="855541"/>
            <a:ext cx="6523232" cy="425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82206" tIns="41103" rIns="82206" bIns="41103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14000"/>
              </a:lnSpc>
            </a:pPr>
            <a:r>
              <a:rPr kumimoji="1" lang="zh-CN" altLang="en-US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服务器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Server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：提供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共享资源和服务 </a:t>
            </a:r>
            <a:b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硬件：速度快、容量大的特殊计算机</a:t>
            </a:r>
          </a:p>
          <a:p>
            <a:pPr marL="0" lvl="1">
              <a:lnSpc>
                <a:spcPct val="114000"/>
              </a:lnSpc>
              <a:spcBef>
                <a:spcPts val="0"/>
              </a:spcBef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Web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服务器、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FTP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服务器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、文件服务器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客户机（</a:t>
            </a: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Client</a:t>
            </a:r>
            <a:r>
              <a:rPr kumimoji="1" lang="zh-CN" altLang="en-US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）：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使用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共享资源，要求服务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结构：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对等网结构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服务器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/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客户机结构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工作方式：</a:t>
            </a:r>
          </a:p>
          <a:p>
            <a:pPr marL="0" lvl="1">
              <a:lnSpc>
                <a:spcPct val="114000"/>
              </a:lnSpc>
              <a:spcBef>
                <a:spcPts val="0"/>
              </a:spcBef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客户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机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/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服务器模式（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Client/Server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C/S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</a:t>
            </a:r>
          </a:p>
          <a:p>
            <a:pPr marL="0" lvl="1">
              <a:lnSpc>
                <a:spcPct val="114000"/>
              </a:lnSpc>
              <a:spcBef>
                <a:spcPts val="0"/>
              </a:spcBef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浏览器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/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服务器模式（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Browser/Server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B/S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  </a:t>
            </a:r>
          </a:p>
        </p:txBody>
      </p:sp>
      <p:pic>
        <p:nvPicPr>
          <p:cNvPr id="14340" name="Picture 6" descr="IBM System x3610(794262C)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7" b="25197"/>
          <a:stretch>
            <a:fillRect/>
          </a:stretch>
        </p:blipFill>
        <p:spPr bwMode="auto">
          <a:xfrm>
            <a:off x="3874396" y="76318"/>
            <a:ext cx="2813957" cy="83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7"/>
          <p:cNvSpPr>
            <a:spLocks noChangeArrowheads="1"/>
          </p:cNvSpPr>
          <p:nvPr/>
        </p:nvSpPr>
        <p:spPr bwMode="auto">
          <a:xfrm>
            <a:off x="76200" y="-24003"/>
            <a:ext cx="5434149" cy="65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1636" tIns="40818" rIns="81636" bIns="40818" anchor="ctr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2.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局域网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的组成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264625" y="642989"/>
            <a:ext cx="8699863" cy="392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99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作用：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将一些计算机连接起来组成一个局域网</a:t>
            </a:r>
          </a:p>
          <a:p>
            <a:pPr>
              <a:lnSpc>
                <a:spcPct val="114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①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集线器</a:t>
            </a:r>
            <a:endParaRPr kumimoji="1" lang="en-US" altLang="zh-CN" sz="240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4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　 带宽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10Mbps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100Mbps  1000Mbps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自适应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kumimoji="1" lang="zh-CN" altLang="en-US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     特点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：</a:t>
            </a:r>
            <a:r>
              <a:rPr kumimoji="1" lang="zh-CN" altLang="en-US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各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端口共享带宽</a:t>
            </a:r>
          </a:p>
          <a:p>
            <a:pPr>
              <a:lnSpc>
                <a:spcPct val="114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　             每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一个端口平均拥有带宽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W/n</a:t>
            </a:r>
          </a:p>
          <a:p>
            <a:pPr>
              <a:lnSpc>
                <a:spcPct val="114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		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W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：集线器带宽 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n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：端口数量</a:t>
            </a:r>
            <a:endParaRPr kumimoji="1" lang="en-US" altLang="zh-CN" sz="240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4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                 每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一个端口工作时都是这个带宽</a:t>
            </a:r>
          </a:p>
          <a:p>
            <a:pPr>
              <a:lnSpc>
                <a:spcPct val="114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	　</a:t>
            </a:r>
            <a:r>
              <a:rPr kumimoji="1" lang="zh-CN" altLang="en-US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   任何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时刻，只能有一个端口可</a:t>
            </a:r>
            <a:r>
              <a:rPr kumimoji="1" lang="zh-CN" altLang="en-US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发送</a:t>
            </a:r>
            <a:endParaRPr kumimoji="1" lang="zh-CN" altLang="en-US" sz="2400" dirty="0">
              <a:solidFill>
                <a:srgbClr val="000066"/>
              </a:solidFill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kumimoji="1" lang="zh-CN" altLang="en-US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60963" y="-72009"/>
            <a:ext cx="7770223" cy="857250"/>
          </a:xfrm>
        </p:spPr>
        <p:txBody>
          <a:bodyPr/>
          <a:lstStyle/>
          <a:p>
            <a:pPr algn="l" defTabSz="476250" eaLnBrk="1" hangingPunct="1"/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）集线器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(Hub)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和交换机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(Switch)</a:t>
            </a:r>
          </a:p>
        </p:txBody>
      </p:sp>
      <p:graphicFrame>
        <p:nvGraphicFramePr>
          <p:cNvPr id="15366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688198"/>
              </p:ext>
            </p:extLst>
          </p:nvPr>
        </p:nvGraphicFramePr>
        <p:xfrm>
          <a:off x="2123728" y="987574"/>
          <a:ext cx="6572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8" name="Visio" r:id="rId4" imgW="1415647" imgH="1235456" progId="Visio.Drawing.11">
                  <p:embed/>
                </p:oleObj>
              </mc:Choice>
              <mc:Fallback>
                <p:oleObj name="Visio" r:id="rId4" imgW="1415647" imgH="123545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987574"/>
                        <a:ext cx="65722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108981109"/>
              </p:ext>
            </p:extLst>
          </p:nvPr>
        </p:nvGraphicFramePr>
        <p:xfrm>
          <a:off x="1018343" y="3516287"/>
          <a:ext cx="773113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9" name="Visio" r:id="rId6" imgW="533264" imgH="590635" progId="Visio.Drawing.11">
                  <p:embed/>
                </p:oleObj>
              </mc:Choice>
              <mc:Fallback>
                <p:oleObj name="Visio" r:id="rId6" imgW="533264" imgH="59063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343" y="3516287"/>
                        <a:ext cx="773113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1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758302152"/>
              </p:ext>
            </p:extLst>
          </p:nvPr>
        </p:nvGraphicFramePr>
        <p:xfrm>
          <a:off x="3059832" y="987574"/>
          <a:ext cx="6572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0" name="Visio" r:id="rId8" imgW="1415647" imgH="1235456" progId="Visio.Drawing.11">
                  <p:embed/>
                </p:oleObj>
              </mc:Choice>
              <mc:Fallback>
                <p:oleObj name="Visio" r:id="rId8" imgW="1415647" imgH="1235456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987574"/>
                        <a:ext cx="65722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942540"/>
              </p:ext>
            </p:extLst>
          </p:nvPr>
        </p:nvGraphicFramePr>
        <p:xfrm>
          <a:off x="-3531" y="4511668"/>
          <a:ext cx="858883" cy="79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1" name="Visio" r:id="rId10" imgW="1045907" imgH="1232205" progId="Visio.Drawing.11">
                  <p:embed/>
                </p:oleObj>
              </mc:Choice>
              <mc:Fallback>
                <p:oleObj name="Visio" r:id="rId10" imgW="1045907" imgH="1232205" progId="Visio.Drawing.11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531" y="4511668"/>
                        <a:ext cx="858883" cy="79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962774"/>
              </p:ext>
            </p:extLst>
          </p:nvPr>
        </p:nvGraphicFramePr>
        <p:xfrm>
          <a:off x="1984925" y="4155926"/>
          <a:ext cx="858883" cy="79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2" name="Visio" r:id="rId12" imgW="1045907" imgH="1232205" progId="Visio.Drawing.11">
                  <p:embed/>
                </p:oleObj>
              </mc:Choice>
              <mc:Fallback>
                <p:oleObj name="Visio" r:id="rId12" imgW="1045907" imgH="1232205" progId="Visio.Drawing.11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925" y="4155926"/>
                        <a:ext cx="858883" cy="796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4879616"/>
              </p:ext>
            </p:extLst>
          </p:nvPr>
        </p:nvGraphicFramePr>
        <p:xfrm>
          <a:off x="1066170" y="4511669"/>
          <a:ext cx="858883" cy="79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3" name="Visio" r:id="rId13" imgW="1045907" imgH="1232205" progId="Visio.Drawing.11">
                  <p:embed/>
                </p:oleObj>
              </mc:Choice>
              <mc:Fallback>
                <p:oleObj name="Visio" r:id="rId13" imgW="1045907" imgH="1232205" progId="Visio.Drawing.11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170" y="4511669"/>
                        <a:ext cx="858883" cy="796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Line 9"/>
          <p:cNvSpPr>
            <a:spLocks noChangeShapeType="1"/>
          </p:cNvSpPr>
          <p:nvPr/>
        </p:nvSpPr>
        <p:spPr bwMode="auto">
          <a:xfrm flipH="1">
            <a:off x="711334" y="4011910"/>
            <a:ext cx="576064" cy="72008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372" name="Line 10"/>
          <p:cNvSpPr>
            <a:spLocks noChangeShapeType="1"/>
          </p:cNvSpPr>
          <p:nvPr/>
        </p:nvSpPr>
        <p:spPr bwMode="auto">
          <a:xfrm>
            <a:off x="1287399" y="4011910"/>
            <a:ext cx="352438" cy="538331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373" name="Line 11"/>
          <p:cNvSpPr>
            <a:spLocks noChangeShapeType="1"/>
          </p:cNvSpPr>
          <p:nvPr/>
        </p:nvSpPr>
        <p:spPr bwMode="auto">
          <a:xfrm>
            <a:off x="1287399" y="4011910"/>
            <a:ext cx="994705" cy="432048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81" name="Object 43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79517338"/>
              </p:ext>
            </p:extLst>
          </p:nvPr>
        </p:nvGraphicFramePr>
        <p:xfrm>
          <a:off x="1835696" y="192313"/>
          <a:ext cx="4968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7" name="Visio" r:id="rId4" imgW="1073764" imgH="1415717" progId="Visio.Drawing.11">
                  <p:embed/>
                </p:oleObj>
              </mc:Choice>
              <mc:Fallback>
                <p:oleObj name="Visio" r:id="rId4" imgW="1073764" imgH="141571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92313"/>
                        <a:ext cx="496887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Text Box 2"/>
          <p:cNvSpPr txBox="1">
            <a:spLocks noChangeArrowheads="1"/>
          </p:cNvSpPr>
          <p:nvPr/>
        </p:nvSpPr>
        <p:spPr bwMode="auto">
          <a:xfrm>
            <a:off x="336633" y="195486"/>
            <a:ext cx="8699863" cy="287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99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>
            <a:spAutoFit/>
          </a:bodyPr>
          <a:lstStyle>
            <a:lvl1pPr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620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kumimoji="1" lang="zh-CN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②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交换机</a:t>
            </a:r>
          </a:p>
          <a:p>
            <a:pPr>
              <a:lnSpc>
                <a:spcPct val="114000"/>
              </a:lnSpc>
              <a:spcBef>
                <a:spcPts val="1560"/>
              </a:spcBef>
              <a:buFont typeface="Wingdings" pitchFamily="2" charset="2"/>
              <a:buNone/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　 带宽：</a:t>
            </a:r>
            <a:r>
              <a:rPr kumimoji="1" lang="en-US" altLang="zh-CN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10M </a:t>
            </a:r>
            <a:r>
              <a:rPr kumimoji="1" lang="en-US" altLang="zh-CN" sz="2400" dirty="0">
                <a:solidFill>
                  <a:srgbClr val="000066"/>
                </a:solidFill>
                <a:ea typeface="黑体" panose="02010609060101010101" pitchFamily="49" charset="-122"/>
              </a:rPr>
              <a:t>bps  100M bps  1000M bps </a:t>
            </a:r>
            <a:r>
              <a:rPr kumimoji="1" lang="en-US" altLang="zh-CN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/>
            </a:r>
            <a:br>
              <a:rPr kumimoji="1" lang="en-US" altLang="zh-CN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</a:br>
            <a:r>
              <a:rPr kumimoji="1" lang="zh-CN" altLang="en-US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　             </a:t>
            </a:r>
            <a:r>
              <a:rPr kumimoji="1" lang="en-US" altLang="zh-CN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10Gbps  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自</a:t>
            </a:r>
            <a:r>
              <a:rPr kumimoji="1" lang="zh-CN" altLang="en-US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适应</a:t>
            </a:r>
            <a:endParaRPr kumimoji="1" lang="en-US" altLang="zh-CN" sz="2400" dirty="0" smtClean="0">
              <a:solidFill>
                <a:srgbClr val="000066"/>
              </a:solidFill>
              <a:ea typeface="黑体" panose="02010609060101010101" pitchFamily="49" charset="-122"/>
            </a:endParaRPr>
          </a:p>
          <a:p>
            <a:pPr>
              <a:lnSpc>
                <a:spcPct val="114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特点：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各端口独享带宽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　             每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一个站点拥有相同的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带宽</a:t>
            </a:r>
            <a:endParaRPr kumimoji="1" lang="zh-CN" altLang="en-US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endParaRPr kumimoji="1" lang="zh-CN" altLang="en-US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15375" name="Objec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574932"/>
              </p:ext>
            </p:extLst>
          </p:nvPr>
        </p:nvGraphicFramePr>
        <p:xfrm>
          <a:off x="3515456" y="3622740"/>
          <a:ext cx="858883" cy="79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8" name="Visio" r:id="rId6" imgW="1045907" imgH="1232205" progId="Visio.Drawing.11">
                  <p:embed/>
                </p:oleObj>
              </mc:Choice>
              <mc:Fallback>
                <p:oleObj name="Visio" r:id="rId6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5456" y="3622740"/>
                        <a:ext cx="858883" cy="796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6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948537"/>
              </p:ext>
            </p:extLst>
          </p:nvPr>
        </p:nvGraphicFramePr>
        <p:xfrm>
          <a:off x="2607588" y="3643314"/>
          <a:ext cx="858883" cy="79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99" name="Visio" r:id="rId8" imgW="1045907" imgH="1232205" progId="Visio.Drawing.11">
                  <p:embed/>
                </p:oleObj>
              </mc:Choice>
              <mc:Fallback>
                <p:oleObj name="Visio" r:id="rId8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7588" y="3643314"/>
                        <a:ext cx="858883" cy="796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7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7324666"/>
              </p:ext>
            </p:extLst>
          </p:nvPr>
        </p:nvGraphicFramePr>
        <p:xfrm>
          <a:off x="1737815" y="3176970"/>
          <a:ext cx="858883" cy="79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0" name="Visio" r:id="rId9" imgW="1045907" imgH="1232205" progId="Visio.Drawing.11">
                  <p:embed/>
                </p:oleObj>
              </mc:Choice>
              <mc:Fallback>
                <p:oleObj name="Visio" r:id="rId9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7815" y="3176970"/>
                        <a:ext cx="858883" cy="796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8" name="Line 26"/>
          <p:cNvSpPr>
            <a:spLocks noChangeShapeType="1"/>
          </p:cNvSpPr>
          <p:nvPr/>
        </p:nvSpPr>
        <p:spPr bwMode="auto">
          <a:xfrm flipH="1">
            <a:off x="2429062" y="3040665"/>
            <a:ext cx="790303" cy="388335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379" name="Line 27"/>
          <p:cNvSpPr>
            <a:spLocks noChangeShapeType="1"/>
          </p:cNvSpPr>
          <p:nvPr/>
        </p:nvSpPr>
        <p:spPr bwMode="auto">
          <a:xfrm flipH="1">
            <a:off x="3131840" y="3121435"/>
            <a:ext cx="148046" cy="504921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380" name="Line 28"/>
          <p:cNvSpPr>
            <a:spLocks noChangeShapeType="1"/>
          </p:cNvSpPr>
          <p:nvPr/>
        </p:nvSpPr>
        <p:spPr bwMode="auto">
          <a:xfrm>
            <a:off x="3417485" y="3117818"/>
            <a:ext cx="395151" cy="622364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1537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98860"/>
              </p:ext>
            </p:extLst>
          </p:nvPr>
        </p:nvGraphicFramePr>
        <p:xfrm>
          <a:off x="2843808" y="2571750"/>
          <a:ext cx="1678577" cy="935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1" name="Visio" r:id="rId10" imgW="1592196" imgH="1127805" progId="Visio.Drawing.11">
                  <p:embed/>
                </p:oleObj>
              </mc:Choice>
              <mc:Fallback>
                <p:oleObj name="Visio" r:id="rId10" imgW="1592196" imgH="112780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2571750"/>
                        <a:ext cx="1678577" cy="9352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535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>
          <a:xfrm>
            <a:off x="292826" y="44577"/>
            <a:ext cx="8229600" cy="857250"/>
          </a:xfr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/>
            <a:r>
              <a:rPr lang="en-US" altLang="zh-CN" sz="2400" b="0" kern="12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n-cs"/>
              </a:rPr>
              <a:t>③ </a:t>
            </a:r>
            <a:r>
              <a:rPr lang="zh-CN" altLang="en-US" sz="2400" b="0" kern="12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n-cs"/>
              </a:rPr>
              <a:t>路由器</a:t>
            </a:r>
          </a:p>
        </p:txBody>
      </p:sp>
      <p:sp>
        <p:nvSpPr>
          <p:cNvPr id="16388" name="Rectangle 5"/>
          <p:cNvSpPr>
            <a:spLocks noGrp="1" noChangeArrowheads="1"/>
          </p:cNvSpPr>
          <p:nvPr>
            <p:ph idx="1"/>
          </p:nvPr>
        </p:nvSpPr>
        <p:spPr>
          <a:xfrm>
            <a:off x="217715" y="680657"/>
            <a:ext cx="8675914" cy="810102"/>
          </a:xfr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1800" b="0">
              <a:solidFill>
                <a:srgbClr val="000066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1800" b="0">
                <a:solidFill>
                  <a:srgbClr val="000066"/>
                </a:solidFill>
              </a:rPr>
              <a:t>         </a:t>
            </a:r>
          </a:p>
        </p:txBody>
      </p:sp>
      <p:graphicFrame>
        <p:nvGraphicFramePr>
          <p:cNvPr id="16391" name="Objec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494051"/>
              </p:ext>
            </p:extLst>
          </p:nvPr>
        </p:nvGraphicFramePr>
        <p:xfrm>
          <a:off x="3275856" y="3756496"/>
          <a:ext cx="858883" cy="79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8" name="Visio" r:id="rId4" imgW="1045907" imgH="1232205" progId="Visio.Drawing.11">
                  <p:embed/>
                </p:oleObj>
              </mc:Choice>
              <mc:Fallback>
                <p:oleObj name="Visio" r:id="rId4" imgW="1045907" imgH="1232205" progId="Visio.Drawing.11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3756496"/>
                        <a:ext cx="858883" cy="79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522671"/>
              </p:ext>
            </p:extLst>
          </p:nvPr>
        </p:nvGraphicFramePr>
        <p:xfrm>
          <a:off x="2599491" y="3714101"/>
          <a:ext cx="858883" cy="79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9" name="Visio" r:id="rId6" imgW="1045907" imgH="1232205" progId="Visio.Drawing.11">
                  <p:embed/>
                </p:oleObj>
              </mc:Choice>
              <mc:Fallback>
                <p:oleObj name="Visio" r:id="rId6" imgW="1045907" imgH="1232205" progId="Visio.Drawing.11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491" y="3714101"/>
                        <a:ext cx="858883" cy="79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Line 49"/>
          <p:cNvSpPr>
            <a:spLocks noChangeShapeType="1"/>
          </p:cNvSpPr>
          <p:nvPr/>
        </p:nvSpPr>
        <p:spPr bwMode="auto">
          <a:xfrm flipH="1">
            <a:off x="2627784" y="3070926"/>
            <a:ext cx="504056" cy="45862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16395" name="Line 50"/>
          <p:cNvSpPr>
            <a:spLocks noChangeShapeType="1"/>
          </p:cNvSpPr>
          <p:nvPr/>
        </p:nvSpPr>
        <p:spPr bwMode="auto">
          <a:xfrm flipH="1">
            <a:off x="3131840" y="3070926"/>
            <a:ext cx="144016" cy="718089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16396" name="Line 51"/>
          <p:cNvSpPr>
            <a:spLocks noChangeShapeType="1"/>
          </p:cNvSpPr>
          <p:nvPr/>
        </p:nvSpPr>
        <p:spPr bwMode="auto">
          <a:xfrm>
            <a:off x="3401424" y="3137787"/>
            <a:ext cx="197576" cy="651227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graphicFrame>
        <p:nvGraphicFramePr>
          <p:cNvPr id="16399" name="Objec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05619"/>
              </p:ext>
            </p:extLst>
          </p:nvPr>
        </p:nvGraphicFramePr>
        <p:xfrm>
          <a:off x="-36512" y="3594422"/>
          <a:ext cx="858883" cy="79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0" name="Visio" r:id="rId7" imgW="1045907" imgH="1232205" progId="Visio.Drawing.11">
                  <p:embed/>
                </p:oleObj>
              </mc:Choice>
              <mc:Fallback>
                <p:oleObj name="Visio" r:id="rId7" imgW="1045907" imgH="1232205" progId="Visio.Drawing.11">
                  <p:embed/>
                  <p:pic>
                    <p:nvPicPr>
                      <p:cNvPr id="0" name="Object 5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" y="3594422"/>
                        <a:ext cx="858883" cy="796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0" name="Line 56"/>
          <p:cNvSpPr>
            <a:spLocks noChangeShapeType="1"/>
          </p:cNvSpPr>
          <p:nvPr/>
        </p:nvSpPr>
        <p:spPr bwMode="auto">
          <a:xfrm flipH="1">
            <a:off x="611560" y="3166650"/>
            <a:ext cx="346166" cy="582930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16401" name="Line 57"/>
          <p:cNvSpPr>
            <a:spLocks noChangeShapeType="1"/>
          </p:cNvSpPr>
          <p:nvPr/>
        </p:nvSpPr>
        <p:spPr bwMode="auto">
          <a:xfrm flipH="1">
            <a:off x="1187624" y="3089498"/>
            <a:ext cx="0" cy="69951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16402" name="Line 58"/>
          <p:cNvSpPr>
            <a:spLocks noChangeShapeType="1"/>
          </p:cNvSpPr>
          <p:nvPr/>
        </p:nvSpPr>
        <p:spPr bwMode="auto">
          <a:xfrm>
            <a:off x="1403648" y="3089498"/>
            <a:ext cx="345535" cy="699516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16403" name="AutoShape 59"/>
          <p:cNvSpPr>
            <a:spLocks noChangeArrowheads="1"/>
          </p:cNvSpPr>
          <p:nvPr/>
        </p:nvSpPr>
        <p:spPr bwMode="auto">
          <a:xfrm>
            <a:off x="539341" y="2571750"/>
            <a:ext cx="1512379" cy="643767"/>
          </a:xfrm>
          <a:prstGeom prst="cloudCallout">
            <a:avLst>
              <a:gd name="adj1" fmla="val -33491"/>
              <a:gd name="adj2" fmla="val -11375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4" tIns="40818" rIns="81634" bIns="40818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Internet</a:t>
            </a:r>
            <a:endParaRPr kumimoji="0" lang="en-US" altLang="zh-CN" sz="20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6404" name="Rectangle 60"/>
          <p:cNvSpPr>
            <a:spLocks noChangeArrowheads="1"/>
          </p:cNvSpPr>
          <p:nvPr/>
        </p:nvSpPr>
        <p:spPr bwMode="auto">
          <a:xfrm>
            <a:off x="35496" y="4299942"/>
            <a:ext cx="2369820" cy="432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44" tIns="28573" rIns="57144" bIns="28573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</a:rPr>
              <a:t>3</a:t>
            </a:r>
            <a:r>
              <a:rPr lang="zh-CN" altLang="en-US" sz="2000" dirty="0">
                <a:solidFill>
                  <a:srgbClr val="000066"/>
                </a:solidFill>
              </a:rPr>
              <a:t>个端口，</a:t>
            </a:r>
            <a:r>
              <a:rPr lang="en-US" altLang="zh-CN" sz="2000" dirty="0">
                <a:solidFill>
                  <a:srgbClr val="000066"/>
                </a:solidFill>
              </a:rPr>
              <a:t>3</a:t>
            </a:r>
            <a:r>
              <a:rPr lang="zh-CN" altLang="en-US" sz="2000" dirty="0">
                <a:solidFill>
                  <a:srgbClr val="000066"/>
                </a:solidFill>
              </a:rPr>
              <a:t>个账号</a:t>
            </a:r>
          </a:p>
        </p:txBody>
      </p:sp>
      <p:sp>
        <p:nvSpPr>
          <p:cNvPr id="16405" name="Rectangle 61"/>
          <p:cNvSpPr>
            <a:spLocks noChangeArrowheads="1"/>
          </p:cNvSpPr>
          <p:nvPr/>
        </p:nvSpPr>
        <p:spPr bwMode="auto">
          <a:xfrm>
            <a:off x="2123728" y="4301932"/>
            <a:ext cx="2369820" cy="432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44" tIns="28573" rIns="57144" bIns="28573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</a:rPr>
              <a:t>1</a:t>
            </a:r>
            <a:r>
              <a:rPr lang="zh-CN" altLang="en-US" sz="2000" dirty="0">
                <a:solidFill>
                  <a:srgbClr val="000066"/>
                </a:solidFill>
              </a:rPr>
              <a:t>个端口，</a:t>
            </a:r>
            <a:r>
              <a:rPr lang="en-US" altLang="zh-CN" sz="2000" dirty="0">
                <a:solidFill>
                  <a:srgbClr val="000066"/>
                </a:solidFill>
              </a:rPr>
              <a:t>3</a:t>
            </a:r>
            <a:r>
              <a:rPr lang="zh-CN" altLang="en-US" sz="2000" dirty="0">
                <a:solidFill>
                  <a:srgbClr val="000066"/>
                </a:solidFill>
              </a:rPr>
              <a:t>个账号</a:t>
            </a:r>
          </a:p>
        </p:txBody>
      </p:sp>
      <p:sp>
        <p:nvSpPr>
          <p:cNvPr id="16407" name="Line 63"/>
          <p:cNvSpPr>
            <a:spLocks noChangeShapeType="1"/>
          </p:cNvSpPr>
          <p:nvPr/>
        </p:nvSpPr>
        <p:spPr bwMode="auto">
          <a:xfrm flipH="1">
            <a:off x="3500211" y="2283718"/>
            <a:ext cx="1945103" cy="605899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graphicFrame>
        <p:nvGraphicFramePr>
          <p:cNvPr id="16408" name="Object 6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566777"/>
              </p:ext>
            </p:extLst>
          </p:nvPr>
        </p:nvGraphicFramePr>
        <p:xfrm>
          <a:off x="5899258" y="3615280"/>
          <a:ext cx="858883" cy="79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1" name="Visio" r:id="rId8" imgW="1045907" imgH="1232205" progId="Visio.Drawing.11">
                  <p:embed/>
                </p:oleObj>
              </mc:Choice>
              <mc:Fallback>
                <p:oleObj name="Visio" r:id="rId8" imgW="1045907" imgH="1232205" progId="Visio.Drawing.11">
                  <p:embed/>
                  <p:pic>
                    <p:nvPicPr>
                      <p:cNvPr id="0" name="Object 6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258" y="3615280"/>
                        <a:ext cx="858883" cy="79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9" name="Object 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560681"/>
              </p:ext>
            </p:extLst>
          </p:nvPr>
        </p:nvGraphicFramePr>
        <p:xfrm>
          <a:off x="5081726" y="3622132"/>
          <a:ext cx="858883" cy="79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2" name="Visio" r:id="rId9" imgW="1045907" imgH="1232205" progId="Visio.Drawing.11">
                  <p:embed/>
                </p:oleObj>
              </mc:Choice>
              <mc:Fallback>
                <p:oleObj name="Visio" r:id="rId9" imgW="1045907" imgH="1232205" progId="Visio.Drawing.11">
                  <p:embed/>
                  <p:pic>
                    <p:nvPicPr>
                      <p:cNvPr id="0" name="Object 6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1726" y="3622132"/>
                        <a:ext cx="858883" cy="79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0" name="Object 6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2785025"/>
              </p:ext>
            </p:extLst>
          </p:nvPr>
        </p:nvGraphicFramePr>
        <p:xfrm>
          <a:off x="4266730" y="3429970"/>
          <a:ext cx="858883" cy="79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3" name="Visio" r:id="rId10" imgW="1045907" imgH="1232205" progId="Visio.Drawing.11">
                  <p:embed/>
                </p:oleObj>
              </mc:Choice>
              <mc:Fallback>
                <p:oleObj name="Visio" r:id="rId10" imgW="1045907" imgH="1232205" progId="Visio.Drawing.11">
                  <p:embed/>
                  <p:pic>
                    <p:nvPicPr>
                      <p:cNvPr id="0" name="Object 6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6730" y="3429970"/>
                        <a:ext cx="858883" cy="79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1" name="Line 67"/>
          <p:cNvSpPr>
            <a:spLocks noChangeShapeType="1"/>
          </p:cNvSpPr>
          <p:nvPr/>
        </p:nvSpPr>
        <p:spPr bwMode="auto">
          <a:xfrm flipH="1">
            <a:off x="4902118" y="2984338"/>
            <a:ext cx="543197" cy="545214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16412" name="Line 68"/>
          <p:cNvSpPr>
            <a:spLocks noChangeShapeType="1"/>
          </p:cNvSpPr>
          <p:nvPr/>
        </p:nvSpPr>
        <p:spPr bwMode="auto">
          <a:xfrm flipH="1">
            <a:off x="5551445" y="3070926"/>
            <a:ext cx="0" cy="544354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16413" name="Line 69"/>
          <p:cNvSpPr>
            <a:spLocks noChangeShapeType="1"/>
          </p:cNvSpPr>
          <p:nvPr/>
        </p:nvSpPr>
        <p:spPr bwMode="auto">
          <a:xfrm>
            <a:off x="5962924" y="3086629"/>
            <a:ext cx="395152" cy="622364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16414" name="Rectangle 70"/>
          <p:cNvSpPr>
            <a:spLocks noChangeArrowheads="1"/>
          </p:cNvSpPr>
          <p:nvPr/>
        </p:nvSpPr>
        <p:spPr bwMode="auto">
          <a:xfrm>
            <a:off x="4506436" y="4301932"/>
            <a:ext cx="2369820" cy="432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44" tIns="28573" rIns="57144" bIns="28573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</a:rPr>
              <a:t>1</a:t>
            </a:r>
            <a:r>
              <a:rPr lang="zh-CN" altLang="en-US" sz="2000" dirty="0">
                <a:solidFill>
                  <a:srgbClr val="000066"/>
                </a:solidFill>
              </a:rPr>
              <a:t>个端口，</a:t>
            </a:r>
            <a:r>
              <a:rPr lang="en-US" altLang="zh-CN" sz="2000" dirty="0">
                <a:solidFill>
                  <a:srgbClr val="000066"/>
                </a:solidFill>
              </a:rPr>
              <a:t>1</a:t>
            </a:r>
            <a:r>
              <a:rPr lang="zh-CN" altLang="en-US" sz="2000" dirty="0">
                <a:solidFill>
                  <a:srgbClr val="000066"/>
                </a:solidFill>
              </a:rPr>
              <a:t>个账号</a:t>
            </a:r>
          </a:p>
        </p:txBody>
      </p:sp>
      <p:pic>
        <p:nvPicPr>
          <p:cNvPr id="16415" name="Picture 71" descr="000230858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0" b="38194"/>
          <a:stretch>
            <a:fillRect/>
          </a:stretch>
        </p:blipFill>
        <p:spPr bwMode="auto">
          <a:xfrm>
            <a:off x="720634" y="813538"/>
            <a:ext cx="4443549" cy="125415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16" name="Line 72"/>
          <p:cNvSpPr>
            <a:spLocks noChangeShapeType="1"/>
          </p:cNvSpPr>
          <p:nvPr/>
        </p:nvSpPr>
        <p:spPr bwMode="auto">
          <a:xfrm flipH="1">
            <a:off x="5715819" y="2484567"/>
            <a:ext cx="230777" cy="223742"/>
          </a:xfrm>
          <a:prstGeom prst="line">
            <a:avLst/>
          </a:prstGeom>
          <a:noFill/>
          <a:ln w="254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>
              <a:solidFill>
                <a:srgbClr val="000066"/>
              </a:solidFill>
            </a:endParaRPr>
          </a:p>
        </p:txBody>
      </p:sp>
      <p:pic>
        <p:nvPicPr>
          <p:cNvPr id="16389" name="Picture 39" descr="000230858">
            <a:hlinkClick r:id="rId11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0" b="38194"/>
          <a:stretch>
            <a:fillRect/>
          </a:stretch>
        </p:blipFill>
        <p:spPr bwMode="auto">
          <a:xfrm>
            <a:off x="5073562" y="2708309"/>
            <a:ext cx="1284514" cy="3626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397" name="Objec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634178"/>
              </p:ext>
            </p:extLst>
          </p:nvPr>
        </p:nvGraphicFramePr>
        <p:xfrm>
          <a:off x="1403648" y="3651870"/>
          <a:ext cx="858883" cy="79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4" name="Visio" r:id="rId14" imgW="1045907" imgH="1232205" progId="Visio.Drawing.11">
                  <p:embed/>
                </p:oleObj>
              </mc:Choice>
              <mc:Fallback>
                <p:oleObj name="Visio" r:id="rId14" imgW="1045907" imgH="1232205" progId="Visio.Drawing.11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651870"/>
                        <a:ext cx="858883" cy="79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8" name="Object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2445472"/>
              </p:ext>
            </p:extLst>
          </p:nvPr>
        </p:nvGraphicFramePr>
        <p:xfrm>
          <a:off x="683568" y="3672428"/>
          <a:ext cx="858883" cy="79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5" name="Visio" r:id="rId15" imgW="1045907" imgH="1232205" progId="Visio.Drawing.11">
                  <p:embed/>
                </p:oleObj>
              </mc:Choice>
              <mc:Fallback>
                <p:oleObj name="Visio" r:id="rId15" imgW="1045907" imgH="1232205" progId="Visio.Drawing.11">
                  <p:embed/>
                  <p:pic>
                    <p:nvPicPr>
                      <p:cNvPr id="0" name="Object 5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672428"/>
                        <a:ext cx="858883" cy="79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5434163"/>
              </p:ext>
            </p:extLst>
          </p:nvPr>
        </p:nvGraphicFramePr>
        <p:xfrm>
          <a:off x="2089724" y="3215517"/>
          <a:ext cx="858883" cy="796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6" name="Visio" r:id="rId16" imgW="1045907" imgH="1232205" progId="Visio.Drawing.11">
                  <p:embed/>
                </p:oleObj>
              </mc:Choice>
              <mc:Fallback>
                <p:oleObj name="Visio" r:id="rId16" imgW="1045907" imgH="1232205" progId="Visio.Drawing.11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724" y="3215517"/>
                        <a:ext cx="858883" cy="7963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43562"/>
              </p:ext>
            </p:extLst>
          </p:nvPr>
        </p:nvGraphicFramePr>
        <p:xfrm>
          <a:off x="2771800" y="2572594"/>
          <a:ext cx="1678577" cy="935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57" name="Visio" r:id="rId17" imgW="1592196" imgH="1127805" progId="Visio.Drawing.11">
                  <p:embed/>
                </p:oleObj>
              </mc:Choice>
              <mc:Fallback>
                <p:oleObj name="Visio" r:id="rId17" imgW="1592196" imgH="1127805" progId="Visio.Drawing.11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572594"/>
                        <a:ext cx="1678577" cy="935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6" name="AutoShape 62"/>
          <p:cNvSpPr>
            <a:spLocks noChangeArrowheads="1"/>
          </p:cNvSpPr>
          <p:nvPr/>
        </p:nvSpPr>
        <p:spPr bwMode="auto">
          <a:xfrm>
            <a:off x="5073562" y="1779662"/>
            <a:ext cx="1773198" cy="704905"/>
          </a:xfrm>
          <a:prstGeom prst="cloudCallout">
            <a:avLst>
              <a:gd name="adj1" fmla="val -33491"/>
              <a:gd name="adj2" fmla="val -14819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4" tIns="40818" rIns="81634" bIns="40818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CN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Internet</a:t>
            </a:r>
          </a:p>
        </p:txBody>
      </p:sp>
      <p:sp>
        <p:nvSpPr>
          <p:cNvPr id="34" name="Rectangle 194"/>
          <p:cNvSpPr>
            <a:spLocks noChangeArrowheads="1"/>
          </p:cNvSpPr>
          <p:nvPr/>
        </p:nvSpPr>
        <p:spPr bwMode="auto">
          <a:xfrm>
            <a:off x="1878957" y="267488"/>
            <a:ext cx="8525691" cy="43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44" tIns="28573" rIns="57144" bIns="28573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实现</a:t>
            </a:r>
            <a:r>
              <a:rPr lang="zh-CN" altLang="en-US" sz="2400" b="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共享上网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对象 19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478195"/>
              </p:ext>
            </p:extLst>
          </p:nvPr>
        </p:nvGraphicFramePr>
        <p:xfrm>
          <a:off x="3491880" y="1792362"/>
          <a:ext cx="522954" cy="61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3" name="Visio" r:id="rId4" imgW="1045907" imgH="1232205" progId="Visio.Drawing.11">
                  <p:embed/>
                </p:oleObj>
              </mc:Choice>
              <mc:Fallback>
                <p:oleObj name="Visio" r:id="rId4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1792362"/>
                        <a:ext cx="522954" cy="61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8" name="Line 26"/>
          <p:cNvSpPr>
            <a:spLocks noChangeShapeType="1"/>
          </p:cNvSpPr>
          <p:nvPr/>
        </p:nvSpPr>
        <p:spPr bwMode="auto">
          <a:xfrm>
            <a:off x="1420437" y="3436677"/>
            <a:ext cx="533400" cy="22888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8447" name="Group 22"/>
          <p:cNvGrpSpPr>
            <a:grpSpLocks/>
          </p:cNvGrpSpPr>
          <p:nvPr/>
        </p:nvGrpSpPr>
        <p:grpSpPr bwMode="auto">
          <a:xfrm>
            <a:off x="1420437" y="3436677"/>
            <a:ext cx="838200" cy="571785"/>
            <a:chOff x="1872" y="1536"/>
            <a:chExt cx="528" cy="480"/>
          </a:xfrm>
        </p:grpSpPr>
        <p:sp>
          <p:nvSpPr>
            <p:cNvPr id="18615" name="Line 23"/>
            <p:cNvSpPr>
              <a:spLocks noChangeShapeType="1"/>
            </p:cNvSpPr>
            <p:nvPr/>
          </p:nvSpPr>
          <p:spPr bwMode="auto">
            <a:xfrm>
              <a:off x="1872" y="1536"/>
              <a:ext cx="432" cy="240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616" name="Line 24"/>
            <p:cNvSpPr>
              <a:spLocks noChangeShapeType="1"/>
            </p:cNvSpPr>
            <p:nvPr/>
          </p:nvSpPr>
          <p:spPr bwMode="auto">
            <a:xfrm>
              <a:off x="2064" y="1824"/>
              <a:ext cx="336" cy="192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617" name="Line 25"/>
            <p:cNvSpPr>
              <a:spLocks noChangeShapeType="1"/>
            </p:cNvSpPr>
            <p:nvPr/>
          </p:nvSpPr>
          <p:spPr bwMode="auto">
            <a:xfrm flipH="1">
              <a:off x="2064" y="1776"/>
              <a:ext cx="240" cy="48"/>
            </a:xfrm>
            <a:prstGeom prst="line">
              <a:avLst/>
            </a:prstGeom>
            <a:noFill/>
            <a:ln w="2857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</p:grpSp>
      <p:sp>
        <p:nvSpPr>
          <p:cNvPr id="18461" name="Text Box 188"/>
          <p:cNvSpPr txBox="1">
            <a:spLocks noChangeArrowheads="1"/>
          </p:cNvSpPr>
          <p:nvPr/>
        </p:nvSpPr>
        <p:spPr bwMode="auto">
          <a:xfrm>
            <a:off x="1836602" y="2643758"/>
            <a:ext cx="1367246" cy="45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97" tIns="41099" rIns="82197" bIns="41099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路由器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18435" name="Rectangle 195"/>
          <p:cNvSpPr>
            <a:spLocks noChangeArrowheads="1"/>
          </p:cNvSpPr>
          <p:nvPr/>
        </p:nvSpPr>
        <p:spPr bwMode="auto">
          <a:xfrm>
            <a:off x="107504" y="411510"/>
            <a:ext cx="8533311" cy="14858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34" tIns="40818" rIns="81634" bIns="40818">
            <a:spAutoFit/>
          </a:bodyPr>
          <a:lstStyle>
            <a:lvl1pPr marL="490538" indent="-490538"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路由器主要功能：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① 主要用于互连局域网和广域网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endParaRPr lang="en-US" altLang="zh-CN" sz="2400" b="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实现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不同网络互相通信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② 路由功能：找到网络中数据传输最合适的路径</a:t>
            </a:r>
          </a:p>
        </p:txBody>
      </p:sp>
      <p:sp>
        <p:nvSpPr>
          <p:cNvPr id="18437" name="Line 6"/>
          <p:cNvSpPr>
            <a:spLocks noChangeShapeType="1"/>
          </p:cNvSpPr>
          <p:nvPr/>
        </p:nvSpPr>
        <p:spPr bwMode="auto">
          <a:xfrm>
            <a:off x="2106237" y="4351362"/>
            <a:ext cx="47244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8440" name="Line 11"/>
          <p:cNvSpPr>
            <a:spLocks noChangeShapeType="1"/>
          </p:cNvSpPr>
          <p:nvPr/>
        </p:nvSpPr>
        <p:spPr bwMode="auto">
          <a:xfrm flipH="1">
            <a:off x="3529000" y="4348791"/>
            <a:ext cx="7620" cy="12601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8442" name="Text Box 15"/>
          <p:cNvSpPr txBox="1">
            <a:spLocks noChangeArrowheads="1"/>
          </p:cNvSpPr>
          <p:nvPr/>
        </p:nvSpPr>
        <p:spPr bwMode="auto">
          <a:xfrm>
            <a:off x="5840037" y="3951027"/>
            <a:ext cx="1143000" cy="45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97" tIns="41099" rIns="82197" bIns="41099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LAN2</a:t>
            </a:r>
          </a:p>
        </p:txBody>
      </p:sp>
      <p:pic>
        <p:nvPicPr>
          <p:cNvPr id="18443" name="Picture 16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847" y="4636827"/>
            <a:ext cx="536345" cy="50667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45" name="AutoShape 20"/>
          <p:cNvSpPr>
            <a:spLocks noChangeArrowheads="1"/>
          </p:cNvSpPr>
          <p:nvPr/>
        </p:nvSpPr>
        <p:spPr bwMode="auto">
          <a:xfrm>
            <a:off x="107504" y="2813457"/>
            <a:ext cx="1701552" cy="799815"/>
          </a:xfrm>
          <a:prstGeom prst="cloudCallout">
            <a:avLst>
              <a:gd name="adj1" fmla="val 29170"/>
              <a:gd name="adj2" fmla="val -46613"/>
            </a:avLst>
          </a:prstGeom>
          <a:solidFill>
            <a:srgbClr val="FFFFFF"/>
          </a:solidFill>
          <a:ln w="12700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endParaRPr kumimoji="1" lang="en-US" altLang="zh-CN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8446" name="Text Box 21"/>
          <p:cNvSpPr txBox="1">
            <a:spLocks noChangeArrowheads="1"/>
          </p:cNvSpPr>
          <p:nvPr/>
        </p:nvSpPr>
        <p:spPr bwMode="auto">
          <a:xfrm>
            <a:off x="548680" y="3003798"/>
            <a:ext cx="1143000" cy="45176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31" tIns="40816" rIns="81631" bIns="40816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WAN</a:t>
            </a:r>
          </a:p>
        </p:txBody>
      </p:sp>
      <p:sp>
        <p:nvSpPr>
          <p:cNvPr id="18449" name="Line 27"/>
          <p:cNvSpPr>
            <a:spLocks noChangeShapeType="1"/>
          </p:cNvSpPr>
          <p:nvPr/>
        </p:nvSpPr>
        <p:spPr bwMode="auto">
          <a:xfrm flipH="1">
            <a:off x="1496637" y="2579426"/>
            <a:ext cx="762000" cy="285464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8450" name="Line 28"/>
          <p:cNvSpPr>
            <a:spLocks noChangeShapeType="1"/>
          </p:cNvSpPr>
          <p:nvPr/>
        </p:nvSpPr>
        <p:spPr bwMode="auto">
          <a:xfrm>
            <a:off x="1801437" y="2293962"/>
            <a:ext cx="25908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8451" name="Group 29"/>
          <p:cNvGrpSpPr>
            <a:grpSpLocks/>
          </p:cNvGrpSpPr>
          <p:nvPr/>
        </p:nvGrpSpPr>
        <p:grpSpPr bwMode="auto">
          <a:xfrm>
            <a:off x="1877637" y="2465412"/>
            <a:ext cx="685800" cy="171450"/>
            <a:chOff x="4072" y="2476"/>
            <a:chExt cx="284" cy="105"/>
          </a:xfrm>
        </p:grpSpPr>
        <p:sp>
          <p:nvSpPr>
            <p:cNvPr id="18543" name="Freeform 30"/>
            <p:cNvSpPr>
              <a:spLocks/>
            </p:cNvSpPr>
            <p:nvPr/>
          </p:nvSpPr>
          <p:spPr bwMode="auto">
            <a:xfrm>
              <a:off x="4072" y="2476"/>
              <a:ext cx="278" cy="26"/>
            </a:xfrm>
            <a:custGeom>
              <a:avLst/>
              <a:gdLst>
                <a:gd name="T0" fmla="*/ 277 w 278"/>
                <a:gd name="T1" fmla="*/ 25 h 26"/>
                <a:gd name="T2" fmla="*/ 20 w 278"/>
                <a:gd name="T3" fmla="*/ 25 h 26"/>
                <a:gd name="T4" fmla="*/ 0 w 278"/>
                <a:gd name="T5" fmla="*/ 0 h 26"/>
                <a:gd name="T6" fmla="*/ 257 w 278"/>
                <a:gd name="T7" fmla="*/ 0 h 26"/>
                <a:gd name="T8" fmla="*/ 277 w 278"/>
                <a:gd name="T9" fmla="*/ 25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6">
                  <a:moveTo>
                    <a:pt x="277" y="25"/>
                  </a:moveTo>
                  <a:lnTo>
                    <a:pt x="20" y="25"/>
                  </a:lnTo>
                  <a:lnTo>
                    <a:pt x="0" y="0"/>
                  </a:lnTo>
                  <a:lnTo>
                    <a:pt x="257" y="0"/>
                  </a:lnTo>
                  <a:lnTo>
                    <a:pt x="277" y="25"/>
                  </a:lnTo>
                </a:path>
              </a:pathLst>
            </a:custGeom>
            <a:solidFill>
              <a:srgbClr val="E9E7D1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44" name="Freeform 31"/>
            <p:cNvSpPr>
              <a:spLocks/>
            </p:cNvSpPr>
            <p:nvPr/>
          </p:nvSpPr>
          <p:spPr bwMode="auto">
            <a:xfrm>
              <a:off x="4073" y="2476"/>
              <a:ext cx="17" cy="99"/>
            </a:xfrm>
            <a:custGeom>
              <a:avLst/>
              <a:gdLst>
                <a:gd name="T0" fmla="*/ 16 w 17"/>
                <a:gd name="T1" fmla="*/ 24 h 99"/>
                <a:gd name="T2" fmla="*/ 16 w 17"/>
                <a:gd name="T3" fmla="*/ 98 h 99"/>
                <a:gd name="T4" fmla="*/ 0 w 17"/>
                <a:gd name="T5" fmla="*/ 73 h 99"/>
                <a:gd name="T6" fmla="*/ 0 w 17"/>
                <a:gd name="T7" fmla="*/ 0 h 99"/>
                <a:gd name="T8" fmla="*/ 16 w 17"/>
                <a:gd name="T9" fmla="*/ 24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99">
                  <a:moveTo>
                    <a:pt x="16" y="24"/>
                  </a:moveTo>
                  <a:lnTo>
                    <a:pt x="16" y="98"/>
                  </a:lnTo>
                  <a:lnTo>
                    <a:pt x="0" y="73"/>
                  </a:lnTo>
                  <a:lnTo>
                    <a:pt x="0" y="0"/>
                  </a:lnTo>
                  <a:lnTo>
                    <a:pt x="16" y="24"/>
                  </a:lnTo>
                </a:path>
              </a:pathLst>
            </a:custGeom>
            <a:solidFill>
              <a:srgbClr val="716759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45" name="Freeform 32"/>
            <p:cNvSpPr>
              <a:spLocks/>
            </p:cNvSpPr>
            <p:nvPr/>
          </p:nvSpPr>
          <p:spPr bwMode="auto">
            <a:xfrm>
              <a:off x="4089" y="2502"/>
              <a:ext cx="267" cy="73"/>
            </a:xfrm>
            <a:custGeom>
              <a:avLst/>
              <a:gdLst>
                <a:gd name="T0" fmla="*/ 0 w 267"/>
                <a:gd name="T1" fmla="*/ 72 h 73"/>
                <a:gd name="T2" fmla="*/ 266 w 267"/>
                <a:gd name="T3" fmla="*/ 72 h 73"/>
                <a:gd name="T4" fmla="*/ 266 w 267"/>
                <a:gd name="T5" fmla="*/ 0 h 73"/>
                <a:gd name="T6" fmla="*/ 0 w 267"/>
                <a:gd name="T7" fmla="*/ 0 h 73"/>
                <a:gd name="T8" fmla="*/ 0 w 267"/>
                <a:gd name="T9" fmla="*/ 72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7" h="73">
                  <a:moveTo>
                    <a:pt x="0" y="72"/>
                  </a:moveTo>
                  <a:lnTo>
                    <a:pt x="266" y="7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72"/>
                  </a:lnTo>
                </a:path>
              </a:pathLst>
            </a:custGeom>
            <a:solidFill>
              <a:srgbClr val="BCB7A4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46" name="Freeform 33"/>
            <p:cNvSpPr>
              <a:spLocks/>
            </p:cNvSpPr>
            <p:nvPr/>
          </p:nvSpPr>
          <p:spPr bwMode="auto">
            <a:xfrm>
              <a:off x="4233" y="2520"/>
              <a:ext cx="17" cy="25"/>
            </a:xfrm>
            <a:custGeom>
              <a:avLst/>
              <a:gdLst>
                <a:gd name="T0" fmla="*/ 0 w 17"/>
                <a:gd name="T1" fmla="*/ 24 h 25"/>
                <a:gd name="T2" fmla="*/ 16 w 17"/>
                <a:gd name="T3" fmla="*/ 24 h 25"/>
                <a:gd name="T4" fmla="*/ 16 w 17"/>
                <a:gd name="T5" fmla="*/ 0 h 25"/>
                <a:gd name="T6" fmla="*/ 0 w 17"/>
                <a:gd name="T7" fmla="*/ 0 h 25"/>
                <a:gd name="T8" fmla="*/ 0 w 17"/>
                <a:gd name="T9" fmla="*/ 24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4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47" name="Freeform 34"/>
            <p:cNvSpPr>
              <a:spLocks/>
            </p:cNvSpPr>
            <p:nvPr/>
          </p:nvSpPr>
          <p:spPr bwMode="auto">
            <a:xfrm>
              <a:off x="4103" y="2512"/>
              <a:ext cx="17" cy="26"/>
            </a:xfrm>
            <a:custGeom>
              <a:avLst/>
              <a:gdLst>
                <a:gd name="T0" fmla="*/ 0 w 17"/>
                <a:gd name="T1" fmla="*/ 0 h 26"/>
                <a:gd name="T2" fmla="*/ 16 w 17"/>
                <a:gd name="T3" fmla="*/ 0 h 26"/>
                <a:gd name="T4" fmla="*/ 16 w 17"/>
                <a:gd name="T5" fmla="*/ 25 h 26"/>
                <a:gd name="T6" fmla="*/ 0 w 17"/>
                <a:gd name="T7" fmla="*/ 25 h 26"/>
                <a:gd name="T8" fmla="*/ 0 w 17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6">
                  <a:moveTo>
                    <a:pt x="0" y="0"/>
                  </a:moveTo>
                  <a:lnTo>
                    <a:pt x="16" y="0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3365FB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48" name="Freeform 35"/>
            <p:cNvSpPr>
              <a:spLocks/>
            </p:cNvSpPr>
            <p:nvPr/>
          </p:nvSpPr>
          <p:spPr bwMode="auto">
            <a:xfrm>
              <a:off x="4104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49" name="Freeform 36"/>
            <p:cNvSpPr>
              <a:spLocks/>
            </p:cNvSpPr>
            <p:nvPr/>
          </p:nvSpPr>
          <p:spPr bwMode="auto">
            <a:xfrm>
              <a:off x="4123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0" name="Freeform 37"/>
            <p:cNvSpPr>
              <a:spLocks/>
            </p:cNvSpPr>
            <p:nvPr/>
          </p:nvSpPr>
          <p:spPr bwMode="auto">
            <a:xfrm>
              <a:off x="426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1" name="Freeform 38"/>
            <p:cNvSpPr>
              <a:spLocks/>
            </p:cNvSpPr>
            <p:nvPr/>
          </p:nvSpPr>
          <p:spPr bwMode="auto">
            <a:xfrm>
              <a:off x="4256" y="2520"/>
              <a:ext cx="17" cy="25"/>
            </a:xfrm>
            <a:custGeom>
              <a:avLst/>
              <a:gdLst>
                <a:gd name="T0" fmla="*/ 0 w 17"/>
                <a:gd name="T1" fmla="*/ 24 h 25"/>
                <a:gd name="T2" fmla="*/ 16 w 17"/>
                <a:gd name="T3" fmla="*/ 24 h 25"/>
                <a:gd name="T4" fmla="*/ 16 w 17"/>
                <a:gd name="T5" fmla="*/ 0 h 25"/>
                <a:gd name="T6" fmla="*/ 0 w 17"/>
                <a:gd name="T7" fmla="*/ 0 h 25"/>
                <a:gd name="T8" fmla="*/ 0 w 17"/>
                <a:gd name="T9" fmla="*/ 24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4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2" name="Line 39"/>
            <p:cNvSpPr>
              <a:spLocks noChangeShapeType="1"/>
            </p:cNvSpPr>
            <p:nvPr/>
          </p:nvSpPr>
          <p:spPr bwMode="auto">
            <a:xfrm>
              <a:off x="4108" y="2550"/>
              <a:ext cx="161" cy="0"/>
            </a:xfrm>
            <a:prstGeom prst="line">
              <a:avLst/>
            </a:prstGeom>
            <a:noFill/>
            <a:ln w="12699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3" name="Line 40"/>
            <p:cNvSpPr>
              <a:spLocks noChangeShapeType="1"/>
            </p:cNvSpPr>
            <p:nvPr/>
          </p:nvSpPr>
          <p:spPr bwMode="auto">
            <a:xfrm>
              <a:off x="4159" y="2522"/>
              <a:ext cx="66" cy="0"/>
            </a:xfrm>
            <a:prstGeom prst="line">
              <a:avLst/>
            </a:prstGeom>
            <a:noFill/>
            <a:ln w="12699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4" name="Freeform 41"/>
            <p:cNvSpPr>
              <a:spLocks/>
            </p:cNvSpPr>
            <p:nvPr/>
          </p:nvSpPr>
          <p:spPr bwMode="auto">
            <a:xfrm>
              <a:off x="4133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5" name="Freeform 42"/>
            <p:cNvSpPr>
              <a:spLocks/>
            </p:cNvSpPr>
            <p:nvPr/>
          </p:nvSpPr>
          <p:spPr bwMode="auto">
            <a:xfrm>
              <a:off x="4142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6" name="Freeform 43"/>
            <p:cNvSpPr>
              <a:spLocks/>
            </p:cNvSpPr>
            <p:nvPr/>
          </p:nvSpPr>
          <p:spPr bwMode="auto">
            <a:xfrm>
              <a:off x="415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7" name="Freeform 44"/>
            <p:cNvSpPr>
              <a:spLocks/>
            </p:cNvSpPr>
            <p:nvPr/>
          </p:nvSpPr>
          <p:spPr bwMode="auto">
            <a:xfrm>
              <a:off x="416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8" name="Freeform 45"/>
            <p:cNvSpPr>
              <a:spLocks/>
            </p:cNvSpPr>
            <p:nvPr/>
          </p:nvSpPr>
          <p:spPr bwMode="auto">
            <a:xfrm>
              <a:off x="417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59" name="Freeform 46"/>
            <p:cNvSpPr>
              <a:spLocks/>
            </p:cNvSpPr>
            <p:nvPr/>
          </p:nvSpPr>
          <p:spPr bwMode="auto">
            <a:xfrm>
              <a:off x="4186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60" name="Freeform 47"/>
            <p:cNvSpPr>
              <a:spLocks/>
            </p:cNvSpPr>
            <p:nvPr/>
          </p:nvSpPr>
          <p:spPr bwMode="auto">
            <a:xfrm>
              <a:off x="4197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61" name="Freeform 48"/>
            <p:cNvSpPr>
              <a:spLocks/>
            </p:cNvSpPr>
            <p:nvPr/>
          </p:nvSpPr>
          <p:spPr bwMode="auto">
            <a:xfrm>
              <a:off x="4207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62" name="Freeform 49"/>
            <p:cNvSpPr>
              <a:spLocks/>
            </p:cNvSpPr>
            <p:nvPr/>
          </p:nvSpPr>
          <p:spPr bwMode="auto">
            <a:xfrm>
              <a:off x="4217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63" name="Freeform 50"/>
            <p:cNvSpPr>
              <a:spLocks/>
            </p:cNvSpPr>
            <p:nvPr/>
          </p:nvSpPr>
          <p:spPr bwMode="auto">
            <a:xfrm>
              <a:off x="4228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64" name="Freeform 51"/>
            <p:cNvSpPr>
              <a:spLocks/>
            </p:cNvSpPr>
            <p:nvPr/>
          </p:nvSpPr>
          <p:spPr bwMode="auto">
            <a:xfrm>
              <a:off x="4238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565" name="Freeform 52"/>
            <p:cNvSpPr>
              <a:spLocks/>
            </p:cNvSpPr>
            <p:nvPr/>
          </p:nvSpPr>
          <p:spPr bwMode="auto">
            <a:xfrm>
              <a:off x="4249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rgbClr val="0000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grpSp>
          <p:nvGrpSpPr>
            <p:cNvPr id="18566" name="Group 53"/>
            <p:cNvGrpSpPr>
              <a:grpSpLocks/>
            </p:cNvGrpSpPr>
            <p:nvPr/>
          </p:nvGrpSpPr>
          <p:grpSpPr bwMode="auto">
            <a:xfrm>
              <a:off x="4293" y="2512"/>
              <a:ext cx="59" cy="63"/>
              <a:chOff x="4293" y="2512"/>
              <a:chExt cx="59" cy="63"/>
            </a:xfrm>
          </p:grpSpPr>
          <p:grpSp>
            <p:nvGrpSpPr>
              <p:cNvPr id="18567" name="Group 54"/>
              <p:cNvGrpSpPr>
                <a:grpSpLocks/>
              </p:cNvGrpSpPr>
              <p:nvPr/>
            </p:nvGrpSpPr>
            <p:grpSpPr bwMode="auto">
              <a:xfrm>
                <a:off x="4293" y="2512"/>
                <a:ext cx="20" cy="28"/>
                <a:chOff x="4293" y="2512"/>
                <a:chExt cx="20" cy="28"/>
              </a:xfrm>
            </p:grpSpPr>
            <p:grpSp>
              <p:nvGrpSpPr>
                <p:cNvPr id="18608" name="Group 55"/>
                <p:cNvGrpSpPr>
                  <a:grpSpLocks/>
                </p:cNvGrpSpPr>
                <p:nvPr/>
              </p:nvGrpSpPr>
              <p:grpSpPr bwMode="auto">
                <a:xfrm>
                  <a:off x="4293" y="2512"/>
                  <a:ext cx="17" cy="27"/>
                  <a:chOff x="4293" y="2512"/>
                  <a:chExt cx="17" cy="27"/>
                </a:xfrm>
              </p:grpSpPr>
              <p:sp>
                <p:nvSpPr>
                  <p:cNvPr id="18613" name="Freeform 56"/>
                  <p:cNvSpPr>
                    <a:spLocks/>
                  </p:cNvSpPr>
                  <p:nvPr/>
                </p:nvSpPr>
                <p:spPr bwMode="auto">
                  <a:xfrm>
                    <a:off x="429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614" name="Freeform 57"/>
                  <p:cNvSpPr>
                    <a:spLocks/>
                  </p:cNvSpPr>
                  <p:nvPr/>
                </p:nvSpPr>
                <p:spPr bwMode="auto">
                  <a:xfrm>
                    <a:off x="4293" y="2512"/>
                    <a:ext cx="17" cy="26"/>
                  </a:xfrm>
                  <a:custGeom>
                    <a:avLst/>
                    <a:gdLst>
                      <a:gd name="T0" fmla="*/ 0 w 17"/>
                      <a:gd name="T1" fmla="*/ 25 h 26"/>
                      <a:gd name="T2" fmla="*/ 16 w 17"/>
                      <a:gd name="T3" fmla="*/ 25 h 26"/>
                      <a:gd name="T4" fmla="*/ 16 w 17"/>
                      <a:gd name="T5" fmla="*/ 0 h 26"/>
                      <a:gd name="T6" fmla="*/ 0 w 17"/>
                      <a:gd name="T7" fmla="*/ 0 h 26"/>
                      <a:gd name="T8" fmla="*/ 0 w 17"/>
                      <a:gd name="T9" fmla="*/ 25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6">
                        <a:moveTo>
                          <a:pt x="0" y="25"/>
                        </a:moveTo>
                        <a:lnTo>
                          <a:pt x="16" y="25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609" name="Group 58"/>
                <p:cNvGrpSpPr>
                  <a:grpSpLocks/>
                </p:cNvGrpSpPr>
                <p:nvPr/>
              </p:nvGrpSpPr>
              <p:grpSpPr bwMode="auto">
                <a:xfrm>
                  <a:off x="4295" y="2514"/>
                  <a:ext cx="18" cy="25"/>
                  <a:chOff x="4295" y="2514"/>
                  <a:chExt cx="18" cy="25"/>
                </a:xfrm>
              </p:grpSpPr>
              <p:sp>
                <p:nvSpPr>
                  <p:cNvPr id="18611" name="Freeform 59"/>
                  <p:cNvSpPr>
                    <a:spLocks/>
                  </p:cNvSpPr>
                  <p:nvPr/>
                </p:nvSpPr>
                <p:spPr bwMode="auto">
                  <a:xfrm>
                    <a:off x="4296" y="2516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612" name="Freeform 60"/>
                  <p:cNvSpPr>
                    <a:spLocks/>
                  </p:cNvSpPr>
                  <p:nvPr/>
                </p:nvSpPr>
                <p:spPr bwMode="auto">
                  <a:xfrm>
                    <a:off x="4295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610" name="Freeform 61"/>
                <p:cNvSpPr>
                  <a:spLocks/>
                </p:cNvSpPr>
                <p:nvPr/>
              </p:nvSpPr>
              <p:spPr bwMode="auto">
                <a:xfrm>
                  <a:off x="4295" y="2516"/>
                  <a:ext cx="17" cy="24"/>
                </a:xfrm>
                <a:custGeom>
                  <a:avLst/>
                  <a:gdLst>
                    <a:gd name="T0" fmla="*/ 0 w 17"/>
                    <a:gd name="T1" fmla="*/ 0 h 24"/>
                    <a:gd name="T2" fmla="*/ 16 w 17"/>
                    <a:gd name="T3" fmla="*/ 0 h 24"/>
                    <a:gd name="T4" fmla="*/ 16 w 17"/>
                    <a:gd name="T5" fmla="*/ 23 h 24"/>
                    <a:gd name="T6" fmla="*/ 0 w 17"/>
                    <a:gd name="T7" fmla="*/ 23 h 24"/>
                    <a:gd name="T8" fmla="*/ 0 w 17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3"/>
                      </a:lnTo>
                      <a:lnTo>
                        <a:pt x="0" y="2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568" name="Group 62"/>
              <p:cNvGrpSpPr>
                <a:grpSpLocks/>
              </p:cNvGrpSpPr>
              <p:nvPr/>
            </p:nvGrpSpPr>
            <p:grpSpPr bwMode="auto">
              <a:xfrm>
                <a:off x="4293" y="2546"/>
                <a:ext cx="20" cy="29"/>
                <a:chOff x="4293" y="2546"/>
                <a:chExt cx="20" cy="29"/>
              </a:xfrm>
            </p:grpSpPr>
            <p:grpSp>
              <p:nvGrpSpPr>
                <p:cNvPr id="18601" name="Group 63"/>
                <p:cNvGrpSpPr>
                  <a:grpSpLocks/>
                </p:cNvGrpSpPr>
                <p:nvPr/>
              </p:nvGrpSpPr>
              <p:grpSpPr bwMode="auto">
                <a:xfrm>
                  <a:off x="4293" y="2546"/>
                  <a:ext cx="17" cy="26"/>
                  <a:chOff x="4293" y="2546"/>
                  <a:chExt cx="17" cy="26"/>
                </a:xfrm>
              </p:grpSpPr>
              <p:sp>
                <p:nvSpPr>
                  <p:cNvPr id="18606" name="Freeform 64"/>
                  <p:cNvSpPr>
                    <a:spLocks/>
                  </p:cNvSpPr>
                  <p:nvPr/>
                </p:nvSpPr>
                <p:spPr bwMode="auto">
                  <a:xfrm>
                    <a:off x="4293" y="2547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607" name="Freeform 65"/>
                  <p:cNvSpPr>
                    <a:spLocks/>
                  </p:cNvSpPr>
                  <p:nvPr/>
                </p:nvSpPr>
                <p:spPr bwMode="auto">
                  <a:xfrm>
                    <a:off x="4293" y="2546"/>
                    <a:ext cx="17" cy="24"/>
                  </a:xfrm>
                  <a:custGeom>
                    <a:avLst/>
                    <a:gdLst>
                      <a:gd name="T0" fmla="*/ 0 w 17"/>
                      <a:gd name="T1" fmla="*/ 23 h 24"/>
                      <a:gd name="T2" fmla="*/ 16 w 17"/>
                      <a:gd name="T3" fmla="*/ 23 h 24"/>
                      <a:gd name="T4" fmla="*/ 16 w 17"/>
                      <a:gd name="T5" fmla="*/ 0 h 24"/>
                      <a:gd name="T6" fmla="*/ 0 w 17"/>
                      <a:gd name="T7" fmla="*/ 0 h 24"/>
                      <a:gd name="T8" fmla="*/ 0 w 17"/>
                      <a:gd name="T9" fmla="*/ 23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0" y="23"/>
                        </a:moveTo>
                        <a:lnTo>
                          <a:pt x="16" y="23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602" name="Group 66"/>
                <p:cNvGrpSpPr>
                  <a:grpSpLocks/>
                </p:cNvGrpSpPr>
                <p:nvPr/>
              </p:nvGrpSpPr>
              <p:grpSpPr bwMode="auto">
                <a:xfrm>
                  <a:off x="4295" y="2550"/>
                  <a:ext cx="18" cy="25"/>
                  <a:chOff x="4295" y="2550"/>
                  <a:chExt cx="18" cy="25"/>
                </a:xfrm>
              </p:grpSpPr>
              <p:sp>
                <p:nvSpPr>
                  <p:cNvPr id="18604" name="Freeform 67"/>
                  <p:cNvSpPr>
                    <a:spLocks/>
                  </p:cNvSpPr>
                  <p:nvPr/>
                </p:nvSpPr>
                <p:spPr bwMode="auto">
                  <a:xfrm>
                    <a:off x="4296" y="2550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605" name="Freeform 68"/>
                  <p:cNvSpPr>
                    <a:spLocks/>
                  </p:cNvSpPr>
                  <p:nvPr/>
                </p:nvSpPr>
                <p:spPr bwMode="auto">
                  <a:xfrm>
                    <a:off x="4295" y="2550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603" name="Freeform 69"/>
                <p:cNvSpPr>
                  <a:spLocks/>
                </p:cNvSpPr>
                <p:nvPr/>
              </p:nvSpPr>
              <p:spPr bwMode="auto">
                <a:xfrm>
                  <a:off x="4295" y="25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16 w 17"/>
                    <a:gd name="T3" fmla="*/ 0 h 25"/>
                    <a:gd name="T4" fmla="*/ 16 w 17"/>
                    <a:gd name="T5" fmla="*/ 24 h 25"/>
                    <a:gd name="T6" fmla="*/ 0 w 17"/>
                    <a:gd name="T7" fmla="*/ 24 h 25"/>
                    <a:gd name="T8" fmla="*/ 0 w 17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569" name="Group 70"/>
              <p:cNvGrpSpPr>
                <a:grpSpLocks/>
              </p:cNvGrpSpPr>
              <p:nvPr/>
            </p:nvGrpSpPr>
            <p:grpSpPr bwMode="auto">
              <a:xfrm>
                <a:off x="4313" y="2512"/>
                <a:ext cx="19" cy="28"/>
                <a:chOff x="4313" y="2512"/>
                <a:chExt cx="19" cy="28"/>
              </a:xfrm>
            </p:grpSpPr>
            <p:grpSp>
              <p:nvGrpSpPr>
                <p:cNvPr id="18594" name="Group 71"/>
                <p:cNvGrpSpPr>
                  <a:grpSpLocks/>
                </p:cNvGrpSpPr>
                <p:nvPr/>
              </p:nvGrpSpPr>
              <p:grpSpPr bwMode="auto">
                <a:xfrm>
                  <a:off x="4313" y="2512"/>
                  <a:ext cx="17" cy="27"/>
                  <a:chOff x="4313" y="2512"/>
                  <a:chExt cx="17" cy="27"/>
                </a:xfrm>
              </p:grpSpPr>
              <p:sp>
                <p:nvSpPr>
                  <p:cNvPr id="18599" name="Freeform 72"/>
                  <p:cNvSpPr>
                    <a:spLocks/>
                  </p:cNvSpPr>
                  <p:nvPr/>
                </p:nvSpPr>
                <p:spPr bwMode="auto">
                  <a:xfrm>
                    <a:off x="431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600" name="Freeform 73"/>
                  <p:cNvSpPr>
                    <a:spLocks/>
                  </p:cNvSpPr>
                  <p:nvPr/>
                </p:nvSpPr>
                <p:spPr bwMode="auto">
                  <a:xfrm>
                    <a:off x="4313" y="2512"/>
                    <a:ext cx="17" cy="26"/>
                  </a:xfrm>
                  <a:custGeom>
                    <a:avLst/>
                    <a:gdLst>
                      <a:gd name="T0" fmla="*/ 0 w 17"/>
                      <a:gd name="T1" fmla="*/ 25 h 26"/>
                      <a:gd name="T2" fmla="*/ 16 w 17"/>
                      <a:gd name="T3" fmla="*/ 25 h 26"/>
                      <a:gd name="T4" fmla="*/ 16 w 17"/>
                      <a:gd name="T5" fmla="*/ 0 h 26"/>
                      <a:gd name="T6" fmla="*/ 0 w 17"/>
                      <a:gd name="T7" fmla="*/ 0 h 26"/>
                      <a:gd name="T8" fmla="*/ 0 w 17"/>
                      <a:gd name="T9" fmla="*/ 25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6">
                        <a:moveTo>
                          <a:pt x="0" y="25"/>
                        </a:moveTo>
                        <a:lnTo>
                          <a:pt x="16" y="25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595" name="Group 74"/>
                <p:cNvGrpSpPr>
                  <a:grpSpLocks/>
                </p:cNvGrpSpPr>
                <p:nvPr/>
              </p:nvGrpSpPr>
              <p:grpSpPr bwMode="auto">
                <a:xfrm>
                  <a:off x="4313" y="2514"/>
                  <a:ext cx="19" cy="25"/>
                  <a:chOff x="4313" y="2514"/>
                  <a:chExt cx="19" cy="25"/>
                </a:xfrm>
              </p:grpSpPr>
              <p:sp>
                <p:nvSpPr>
                  <p:cNvPr id="18597" name="Freeform 75"/>
                  <p:cNvSpPr>
                    <a:spLocks/>
                  </p:cNvSpPr>
                  <p:nvPr/>
                </p:nvSpPr>
                <p:spPr bwMode="auto">
                  <a:xfrm>
                    <a:off x="4315" y="2516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98" name="Freeform 76"/>
                  <p:cNvSpPr>
                    <a:spLocks/>
                  </p:cNvSpPr>
                  <p:nvPr/>
                </p:nvSpPr>
                <p:spPr bwMode="auto">
                  <a:xfrm>
                    <a:off x="431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596" name="Freeform 77"/>
                <p:cNvSpPr>
                  <a:spLocks/>
                </p:cNvSpPr>
                <p:nvPr/>
              </p:nvSpPr>
              <p:spPr bwMode="auto">
                <a:xfrm>
                  <a:off x="4315" y="2516"/>
                  <a:ext cx="17" cy="24"/>
                </a:xfrm>
                <a:custGeom>
                  <a:avLst/>
                  <a:gdLst>
                    <a:gd name="T0" fmla="*/ 0 w 17"/>
                    <a:gd name="T1" fmla="*/ 0 h 24"/>
                    <a:gd name="T2" fmla="*/ 16 w 17"/>
                    <a:gd name="T3" fmla="*/ 0 h 24"/>
                    <a:gd name="T4" fmla="*/ 16 w 17"/>
                    <a:gd name="T5" fmla="*/ 23 h 24"/>
                    <a:gd name="T6" fmla="*/ 0 w 17"/>
                    <a:gd name="T7" fmla="*/ 23 h 24"/>
                    <a:gd name="T8" fmla="*/ 0 w 17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3"/>
                      </a:lnTo>
                      <a:lnTo>
                        <a:pt x="0" y="2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570" name="Group 78"/>
              <p:cNvGrpSpPr>
                <a:grpSpLocks/>
              </p:cNvGrpSpPr>
              <p:nvPr/>
            </p:nvGrpSpPr>
            <p:grpSpPr bwMode="auto">
              <a:xfrm>
                <a:off x="4313" y="2546"/>
                <a:ext cx="19" cy="29"/>
                <a:chOff x="4313" y="2546"/>
                <a:chExt cx="19" cy="29"/>
              </a:xfrm>
            </p:grpSpPr>
            <p:grpSp>
              <p:nvGrpSpPr>
                <p:cNvPr id="18587" name="Group 79"/>
                <p:cNvGrpSpPr>
                  <a:grpSpLocks/>
                </p:cNvGrpSpPr>
                <p:nvPr/>
              </p:nvGrpSpPr>
              <p:grpSpPr bwMode="auto">
                <a:xfrm>
                  <a:off x="4313" y="2546"/>
                  <a:ext cx="17" cy="26"/>
                  <a:chOff x="4313" y="2546"/>
                  <a:chExt cx="17" cy="26"/>
                </a:xfrm>
              </p:grpSpPr>
              <p:sp>
                <p:nvSpPr>
                  <p:cNvPr id="18592" name="Freeform 80"/>
                  <p:cNvSpPr>
                    <a:spLocks/>
                  </p:cNvSpPr>
                  <p:nvPr/>
                </p:nvSpPr>
                <p:spPr bwMode="auto">
                  <a:xfrm>
                    <a:off x="4313" y="2547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93" name="Freeform 81"/>
                  <p:cNvSpPr>
                    <a:spLocks/>
                  </p:cNvSpPr>
                  <p:nvPr/>
                </p:nvSpPr>
                <p:spPr bwMode="auto">
                  <a:xfrm>
                    <a:off x="4313" y="2546"/>
                    <a:ext cx="17" cy="24"/>
                  </a:xfrm>
                  <a:custGeom>
                    <a:avLst/>
                    <a:gdLst>
                      <a:gd name="T0" fmla="*/ 0 w 17"/>
                      <a:gd name="T1" fmla="*/ 23 h 24"/>
                      <a:gd name="T2" fmla="*/ 16 w 17"/>
                      <a:gd name="T3" fmla="*/ 23 h 24"/>
                      <a:gd name="T4" fmla="*/ 16 w 17"/>
                      <a:gd name="T5" fmla="*/ 0 h 24"/>
                      <a:gd name="T6" fmla="*/ 0 w 17"/>
                      <a:gd name="T7" fmla="*/ 0 h 24"/>
                      <a:gd name="T8" fmla="*/ 0 w 17"/>
                      <a:gd name="T9" fmla="*/ 23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0" y="23"/>
                        </a:moveTo>
                        <a:lnTo>
                          <a:pt x="16" y="23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588" name="Group 82"/>
                <p:cNvGrpSpPr>
                  <a:grpSpLocks/>
                </p:cNvGrpSpPr>
                <p:nvPr/>
              </p:nvGrpSpPr>
              <p:grpSpPr bwMode="auto">
                <a:xfrm>
                  <a:off x="4313" y="2550"/>
                  <a:ext cx="19" cy="25"/>
                  <a:chOff x="4313" y="2550"/>
                  <a:chExt cx="19" cy="25"/>
                </a:xfrm>
              </p:grpSpPr>
              <p:sp>
                <p:nvSpPr>
                  <p:cNvPr id="18590" name="Freeform 83"/>
                  <p:cNvSpPr>
                    <a:spLocks/>
                  </p:cNvSpPr>
                  <p:nvPr/>
                </p:nvSpPr>
                <p:spPr bwMode="auto">
                  <a:xfrm>
                    <a:off x="4315" y="2550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91" name="Freeform 84"/>
                  <p:cNvSpPr>
                    <a:spLocks/>
                  </p:cNvSpPr>
                  <p:nvPr/>
                </p:nvSpPr>
                <p:spPr bwMode="auto">
                  <a:xfrm>
                    <a:off x="4313" y="2550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589" name="Freeform 85"/>
                <p:cNvSpPr>
                  <a:spLocks/>
                </p:cNvSpPr>
                <p:nvPr/>
              </p:nvSpPr>
              <p:spPr bwMode="auto">
                <a:xfrm>
                  <a:off x="4315" y="25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16 w 17"/>
                    <a:gd name="T3" fmla="*/ 0 h 25"/>
                    <a:gd name="T4" fmla="*/ 16 w 17"/>
                    <a:gd name="T5" fmla="*/ 24 h 25"/>
                    <a:gd name="T6" fmla="*/ 0 w 17"/>
                    <a:gd name="T7" fmla="*/ 24 h 25"/>
                    <a:gd name="T8" fmla="*/ 0 w 17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571" name="Group 86"/>
              <p:cNvGrpSpPr>
                <a:grpSpLocks/>
              </p:cNvGrpSpPr>
              <p:nvPr/>
            </p:nvGrpSpPr>
            <p:grpSpPr bwMode="auto">
              <a:xfrm>
                <a:off x="4331" y="2512"/>
                <a:ext cx="21" cy="28"/>
                <a:chOff x="4331" y="2512"/>
                <a:chExt cx="21" cy="28"/>
              </a:xfrm>
            </p:grpSpPr>
            <p:grpSp>
              <p:nvGrpSpPr>
                <p:cNvPr id="18580" name="Group 87"/>
                <p:cNvGrpSpPr>
                  <a:grpSpLocks/>
                </p:cNvGrpSpPr>
                <p:nvPr/>
              </p:nvGrpSpPr>
              <p:grpSpPr bwMode="auto">
                <a:xfrm>
                  <a:off x="4331" y="2512"/>
                  <a:ext cx="18" cy="27"/>
                  <a:chOff x="4331" y="2512"/>
                  <a:chExt cx="18" cy="27"/>
                </a:xfrm>
              </p:grpSpPr>
              <p:sp>
                <p:nvSpPr>
                  <p:cNvPr id="18585" name="Freeform 88"/>
                  <p:cNvSpPr>
                    <a:spLocks/>
                  </p:cNvSpPr>
                  <p:nvPr/>
                </p:nvSpPr>
                <p:spPr bwMode="auto">
                  <a:xfrm>
                    <a:off x="4332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86" name="Freeform 89"/>
                  <p:cNvSpPr>
                    <a:spLocks/>
                  </p:cNvSpPr>
                  <p:nvPr/>
                </p:nvSpPr>
                <p:spPr bwMode="auto">
                  <a:xfrm>
                    <a:off x="4331" y="2512"/>
                    <a:ext cx="17" cy="26"/>
                  </a:xfrm>
                  <a:custGeom>
                    <a:avLst/>
                    <a:gdLst>
                      <a:gd name="T0" fmla="*/ 0 w 17"/>
                      <a:gd name="T1" fmla="*/ 25 h 26"/>
                      <a:gd name="T2" fmla="*/ 16 w 17"/>
                      <a:gd name="T3" fmla="*/ 25 h 26"/>
                      <a:gd name="T4" fmla="*/ 16 w 17"/>
                      <a:gd name="T5" fmla="*/ 0 h 26"/>
                      <a:gd name="T6" fmla="*/ 0 w 17"/>
                      <a:gd name="T7" fmla="*/ 0 h 26"/>
                      <a:gd name="T8" fmla="*/ 0 w 17"/>
                      <a:gd name="T9" fmla="*/ 25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6">
                        <a:moveTo>
                          <a:pt x="0" y="25"/>
                        </a:moveTo>
                        <a:lnTo>
                          <a:pt x="16" y="25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581" name="Group 90"/>
                <p:cNvGrpSpPr>
                  <a:grpSpLocks/>
                </p:cNvGrpSpPr>
                <p:nvPr/>
              </p:nvGrpSpPr>
              <p:grpSpPr bwMode="auto">
                <a:xfrm>
                  <a:off x="4333" y="2514"/>
                  <a:ext cx="19" cy="25"/>
                  <a:chOff x="4333" y="2514"/>
                  <a:chExt cx="19" cy="25"/>
                </a:xfrm>
              </p:grpSpPr>
              <p:sp>
                <p:nvSpPr>
                  <p:cNvPr id="18583" name="Freeform 91"/>
                  <p:cNvSpPr>
                    <a:spLocks/>
                  </p:cNvSpPr>
                  <p:nvPr/>
                </p:nvSpPr>
                <p:spPr bwMode="auto">
                  <a:xfrm>
                    <a:off x="4335" y="2516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84" name="Freeform 92"/>
                  <p:cNvSpPr>
                    <a:spLocks/>
                  </p:cNvSpPr>
                  <p:nvPr/>
                </p:nvSpPr>
                <p:spPr bwMode="auto">
                  <a:xfrm>
                    <a:off x="433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582" name="Freeform 93"/>
                <p:cNvSpPr>
                  <a:spLocks/>
                </p:cNvSpPr>
                <p:nvPr/>
              </p:nvSpPr>
              <p:spPr bwMode="auto">
                <a:xfrm>
                  <a:off x="4333" y="2516"/>
                  <a:ext cx="17" cy="24"/>
                </a:xfrm>
                <a:custGeom>
                  <a:avLst/>
                  <a:gdLst>
                    <a:gd name="T0" fmla="*/ 0 w 17"/>
                    <a:gd name="T1" fmla="*/ 0 h 24"/>
                    <a:gd name="T2" fmla="*/ 16 w 17"/>
                    <a:gd name="T3" fmla="*/ 0 h 24"/>
                    <a:gd name="T4" fmla="*/ 16 w 17"/>
                    <a:gd name="T5" fmla="*/ 23 h 24"/>
                    <a:gd name="T6" fmla="*/ 0 w 17"/>
                    <a:gd name="T7" fmla="*/ 23 h 24"/>
                    <a:gd name="T8" fmla="*/ 0 w 17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3"/>
                      </a:lnTo>
                      <a:lnTo>
                        <a:pt x="0" y="2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572" name="Group 94"/>
              <p:cNvGrpSpPr>
                <a:grpSpLocks/>
              </p:cNvGrpSpPr>
              <p:nvPr/>
            </p:nvGrpSpPr>
            <p:grpSpPr bwMode="auto">
              <a:xfrm>
                <a:off x="4331" y="2546"/>
                <a:ext cx="21" cy="29"/>
                <a:chOff x="4331" y="2546"/>
                <a:chExt cx="21" cy="29"/>
              </a:xfrm>
            </p:grpSpPr>
            <p:grpSp>
              <p:nvGrpSpPr>
                <p:cNvPr id="18573" name="Group 95"/>
                <p:cNvGrpSpPr>
                  <a:grpSpLocks/>
                </p:cNvGrpSpPr>
                <p:nvPr/>
              </p:nvGrpSpPr>
              <p:grpSpPr bwMode="auto">
                <a:xfrm>
                  <a:off x="4331" y="2546"/>
                  <a:ext cx="18" cy="26"/>
                  <a:chOff x="4331" y="2546"/>
                  <a:chExt cx="18" cy="26"/>
                </a:xfrm>
              </p:grpSpPr>
              <p:sp>
                <p:nvSpPr>
                  <p:cNvPr id="18578" name="Freeform 96"/>
                  <p:cNvSpPr>
                    <a:spLocks/>
                  </p:cNvSpPr>
                  <p:nvPr/>
                </p:nvSpPr>
                <p:spPr bwMode="auto">
                  <a:xfrm>
                    <a:off x="4332" y="2547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79" name="Freeform 97"/>
                  <p:cNvSpPr>
                    <a:spLocks/>
                  </p:cNvSpPr>
                  <p:nvPr/>
                </p:nvSpPr>
                <p:spPr bwMode="auto">
                  <a:xfrm>
                    <a:off x="4331" y="2546"/>
                    <a:ext cx="17" cy="24"/>
                  </a:xfrm>
                  <a:custGeom>
                    <a:avLst/>
                    <a:gdLst>
                      <a:gd name="T0" fmla="*/ 0 w 17"/>
                      <a:gd name="T1" fmla="*/ 23 h 24"/>
                      <a:gd name="T2" fmla="*/ 16 w 17"/>
                      <a:gd name="T3" fmla="*/ 23 h 24"/>
                      <a:gd name="T4" fmla="*/ 16 w 17"/>
                      <a:gd name="T5" fmla="*/ 0 h 24"/>
                      <a:gd name="T6" fmla="*/ 0 w 17"/>
                      <a:gd name="T7" fmla="*/ 0 h 24"/>
                      <a:gd name="T8" fmla="*/ 0 w 17"/>
                      <a:gd name="T9" fmla="*/ 23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0" y="23"/>
                        </a:moveTo>
                        <a:lnTo>
                          <a:pt x="16" y="23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574" name="Group 98"/>
                <p:cNvGrpSpPr>
                  <a:grpSpLocks/>
                </p:cNvGrpSpPr>
                <p:nvPr/>
              </p:nvGrpSpPr>
              <p:grpSpPr bwMode="auto">
                <a:xfrm>
                  <a:off x="4333" y="2550"/>
                  <a:ext cx="19" cy="25"/>
                  <a:chOff x="4333" y="2550"/>
                  <a:chExt cx="19" cy="25"/>
                </a:xfrm>
              </p:grpSpPr>
              <p:sp>
                <p:nvSpPr>
                  <p:cNvPr id="18576" name="Freeform 99"/>
                  <p:cNvSpPr>
                    <a:spLocks/>
                  </p:cNvSpPr>
                  <p:nvPr/>
                </p:nvSpPr>
                <p:spPr bwMode="auto">
                  <a:xfrm>
                    <a:off x="4335" y="2550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77" name="Freeform 100"/>
                  <p:cNvSpPr>
                    <a:spLocks/>
                  </p:cNvSpPr>
                  <p:nvPr/>
                </p:nvSpPr>
                <p:spPr bwMode="auto">
                  <a:xfrm>
                    <a:off x="4333" y="2550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575" name="Freeform 101"/>
                <p:cNvSpPr>
                  <a:spLocks/>
                </p:cNvSpPr>
                <p:nvPr/>
              </p:nvSpPr>
              <p:spPr bwMode="auto">
                <a:xfrm>
                  <a:off x="4333" y="25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16 w 17"/>
                    <a:gd name="T3" fmla="*/ 0 h 25"/>
                    <a:gd name="T4" fmla="*/ 16 w 17"/>
                    <a:gd name="T5" fmla="*/ 24 h 25"/>
                    <a:gd name="T6" fmla="*/ 0 w 17"/>
                    <a:gd name="T7" fmla="*/ 24 h 25"/>
                    <a:gd name="T8" fmla="*/ 0 w 17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18452" name="Line 102"/>
          <p:cNvSpPr>
            <a:spLocks noChangeShapeType="1"/>
          </p:cNvSpPr>
          <p:nvPr/>
        </p:nvSpPr>
        <p:spPr bwMode="auto">
          <a:xfrm flipV="1">
            <a:off x="2258637" y="2293962"/>
            <a:ext cx="0" cy="17145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18455" name="Picture 109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37" y="2407977"/>
            <a:ext cx="457200" cy="40033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56" name="Line 110"/>
          <p:cNvSpPr>
            <a:spLocks noChangeShapeType="1"/>
          </p:cNvSpPr>
          <p:nvPr/>
        </p:nvSpPr>
        <p:spPr bwMode="auto">
          <a:xfrm flipV="1">
            <a:off x="3858837" y="2293962"/>
            <a:ext cx="0" cy="11401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8457" name="Line 111"/>
          <p:cNvSpPr>
            <a:spLocks noChangeShapeType="1"/>
          </p:cNvSpPr>
          <p:nvPr/>
        </p:nvSpPr>
        <p:spPr bwMode="auto">
          <a:xfrm>
            <a:off x="5992437" y="4351362"/>
            <a:ext cx="0" cy="28546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8458" name="Group 112"/>
          <p:cNvGrpSpPr>
            <a:grpSpLocks/>
          </p:cNvGrpSpPr>
          <p:nvPr/>
        </p:nvGrpSpPr>
        <p:grpSpPr bwMode="auto">
          <a:xfrm>
            <a:off x="2030037" y="4008467"/>
            <a:ext cx="1066800" cy="228029"/>
            <a:chOff x="4072" y="2476"/>
            <a:chExt cx="284" cy="105"/>
          </a:xfrm>
        </p:grpSpPr>
        <p:sp>
          <p:nvSpPr>
            <p:cNvPr id="18467" name="Freeform 113"/>
            <p:cNvSpPr>
              <a:spLocks/>
            </p:cNvSpPr>
            <p:nvPr/>
          </p:nvSpPr>
          <p:spPr bwMode="auto">
            <a:xfrm>
              <a:off x="4072" y="2476"/>
              <a:ext cx="278" cy="26"/>
            </a:xfrm>
            <a:custGeom>
              <a:avLst/>
              <a:gdLst>
                <a:gd name="T0" fmla="*/ 277 w 278"/>
                <a:gd name="T1" fmla="*/ 25 h 26"/>
                <a:gd name="T2" fmla="*/ 20 w 278"/>
                <a:gd name="T3" fmla="*/ 25 h 26"/>
                <a:gd name="T4" fmla="*/ 0 w 278"/>
                <a:gd name="T5" fmla="*/ 0 h 26"/>
                <a:gd name="T6" fmla="*/ 257 w 278"/>
                <a:gd name="T7" fmla="*/ 0 h 26"/>
                <a:gd name="T8" fmla="*/ 277 w 278"/>
                <a:gd name="T9" fmla="*/ 25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6">
                  <a:moveTo>
                    <a:pt x="277" y="25"/>
                  </a:moveTo>
                  <a:lnTo>
                    <a:pt x="20" y="25"/>
                  </a:lnTo>
                  <a:lnTo>
                    <a:pt x="0" y="0"/>
                  </a:lnTo>
                  <a:lnTo>
                    <a:pt x="257" y="0"/>
                  </a:lnTo>
                  <a:lnTo>
                    <a:pt x="277" y="25"/>
                  </a:lnTo>
                </a:path>
              </a:pathLst>
            </a:custGeom>
            <a:solidFill>
              <a:srgbClr val="E9E7D1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68" name="Freeform 114"/>
            <p:cNvSpPr>
              <a:spLocks/>
            </p:cNvSpPr>
            <p:nvPr/>
          </p:nvSpPr>
          <p:spPr bwMode="auto">
            <a:xfrm>
              <a:off x="4073" y="2476"/>
              <a:ext cx="17" cy="99"/>
            </a:xfrm>
            <a:custGeom>
              <a:avLst/>
              <a:gdLst>
                <a:gd name="T0" fmla="*/ 16 w 17"/>
                <a:gd name="T1" fmla="*/ 24 h 99"/>
                <a:gd name="T2" fmla="*/ 16 w 17"/>
                <a:gd name="T3" fmla="*/ 98 h 99"/>
                <a:gd name="T4" fmla="*/ 0 w 17"/>
                <a:gd name="T5" fmla="*/ 73 h 99"/>
                <a:gd name="T6" fmla="*/ 0 w 17"/>
                <a:gd name="T7" fmla="*/ 0 h 99"/>
                <a:gd name="T8" fmla="*/ 16 w 17"/>
                <a:gd name="T9" fmla="*/ 24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99">
                  <a:moveTo>
                    <a:pt x="16" y="24"/>
                  </a:moveTo>
                  <a:lnTo>
                    <a:pt x="16" y="98"/>
                  </a:lnTo>
                  <a:lnTo>
                    <a:pt x="0" y="73"/>
                  </a:lnTo>
                  <a:lnTo>
                    <a:pt x="0" y="0"/>
                  </a:lnTo>
                  <a:lnTo>
                    <a:pt x="16" y="24"/>
                  </a:lnTo>
                </a:path>
              </a:pathLst>
            </a:custGeom>
            <a:solidFill>
              <a:srgbClr val="716759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69" name="Freeform 115"/>
            <p:cNvSpPr>
              <a:spLocks/>
            </p:cNvSpPr>
            <p:nvPr/>
          </p:nvSpPr>
          <p:spPr bwMode="auto">
            <a:xfrm>
              <a:off x="4089" y="2502"/>
              <a:ext cx="267" cy="73"/>
            </a:xfrm>
            <a:custGeom>
              <a:avLst/>
              <a:gdLst>
                <a:gd name="T0" fmla="*/ 0 w 267"/>
                <a:gd name="T1" fmla="*/ 72 h 73"/>
                <a:gd name="T2" fmla="*/ 266 w 267"/>
                <a:gd name="T3" fmla="*/ 72 h 73"/>
                <a:gd name="T4" fmla="*/ 266 w 267"/>
                <a:gd name="T5" fmla="*/ 0 h 73"/>
                <a:gd name="T6" fmla="*/ 0 w 267"/>
                <a:gd name="T7" fmla="*/ 0 h 73"/>
                <a:gd name="T8" fmla="*/ 0 w 267"/>
                <a:gd name="T9" fmla="*/ 72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7" h="73">
                  <a:moveTo>
                    <a:pt x="0" y="72"/>
                  </a:moveTo>
                  <a:lnTo>
                    <a:pt x="266" y="7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72"/>
                  </a:lnTo>
                </a:path>
              </a:pathLst>
            </a:custGeom>
            <a:solidFill>
              <a:srgbClr val="BCB7A4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0" name="Freeform 116"/>
            <p:cNvSpPr>
              <a:spLocks/>
            </p:cNvSpPr>
            <p:nvPr/>
          </p:nvSpPr>
          <p:spPr bwMode="auto">
            <a:xfrm>
              <a:off x="4233" y="2520"/>
              <a:ext cx="17" cy="25"/>
            </a:xfrm>
            <a:custGeom>
              <a:avLst/>
              <a:gdLst>
                <a:gd name="T0" fmla="*/ 0 w 17"/>
                <a:gd name="T1" fmla="*/ 24 h 25"/>
                <a:gd name="T2" fmla="*/ 16 w 17"/>
                <a:gd name="T3" fmla="*/ 24 h 25"/>
                <a:gd name="T4" fmla="*/ 16 w 17"/>
                <a:gd name="T5" fmla="*/ 0 h 25"/>
                <a:gd name="T6" fmla="*/ 0 w 17"/>
                <a:gd name="T7" fmla="*/ 0 h 25"/>
                <a:gd name="T8" fmla="*/ 0 w 17"/>
                <a:gd name="T9" fmla="*/ 24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4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1" name="Freeform 117"/>
            <p:cNvSpPr>
              <a:spLocks/>
            </p:cNvSpPr>
            <p:nvPr/>
          </p:nvSpPr>
          <p:spPr bwMode="auto">
            <a:xfrm>
              <a:off x="4103" y="2512"/>
              <a:ext cx="17" cy="26"/>
            </a:xfrm>
            <a:custGeom>
              <a:avLst/>
              <a:gdLst>
                <a:gd name="T0" fmla="*/ 0 w 17"/>
                <a:gd name="T1" fmla="*/ 0 h 26"/>
                <a:gd name="T2" fmla="*/ 16 w 17"/>
                <a:gd name="T3" fmla="*/ 0 h 26"/>
                <a:gd name="T4" fmla="*/ 16 w 17"/>
                <a:gd name="T5" fmla="*/ 25 h 26"/>
                <a:gd name="T6" fmla="*/ 0 w 17"/>
                <a:gd name="T7" fmla="*/ 25 h 26"/>
                <a:gd name="T8" fmla="*/ 0 w 17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6">
                  <a:moveTo>
                    <a:pt x="0" y="0"/>
                  </a:moveTo>
                  <a:lnTo>
                    <a:pt x="16" y="0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3365FB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2" name="Freeform 118"/>
            <p:cNvSpPr>
              <a:spLocks/>
            </p:cNvSpPr>
            <p:nvPr/>
          </p:nvSpPr>
          <p:spPr bwMode="auto">
            <a:xfrm>
              <a:off x="4104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3" name="Freeform 119"/>
            <p:cNvSpPr>
              <a:spLocks/>
            </p:cNvSpPr>
            <p:nvPr/>
          </p:nvSpPr>
          <p:spPr bwMode="auto">
            <a:xfrm>
              <a:off x="4123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4" name="Freeform 120"/>
            <p:cNvSpPr>
              <a:spLocks/>
            </p:cNvSpPr>
            <p:nvPr/>
          </p:nvSpPr>
          <p:spPr bwMode="auto">
            <a:xfrm>
              <a:off x="426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5" name="Freeform 121"/>
            <p:cNvSpPr>
              <a:spLocks/>
            </p:cNvSpPr>
            <p:nvPr/>
          </p:nvSpPr>
          <p:spPr bwMode="auto">
            <a:xfrm>
              <a:off x="4256" y="2520"/>
              <a:ext cx="17" cy="25"/>
            </a:xfrm>
            <a:custGeom>
              <a:avLst/>
              <a:gdLst>
                <a:gd name="T0" fmla="*/ 0 w 17"/>
                <a:gd name="T1" fmla="*/ 24 h 25"/>
                <a:gd name="T2" fmla="*/ 16 w 17"/>
                <a:gd name="T3" fmla="*/ 24 h 25"/>
                <a:gd name="T4" fmla="*/ 16 w 17"/>
                <a:gd name="T5" fmla="*/ 0 h 25"/>
                <a:gd name="T6" fmla="*/ 0 w 17"/>
                <a:gd name="T7" fmla="*/ 0 h 25"/>
                <a:gd name="T8" fmla="*/ 0 w 17"/>
                <a:gd name="T9" fmla="*/ 24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4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6" name="Line 122"/>
            <p:cNvSpPr>
              <a:spLocks noChangeShapeType="1"/>
            </p:cNvSpPr>
            <p:nvPr/>
          </p:nvSpPr>
          <p:spPr bwMode="auto">
            <a:xfrm>
              <a:off x="4108" y="2550"/>
              <a:ext cx="161" cy="0"/>
            </a:xfrm>
            <a:prstGeom prst="line">
              <a:avLst/>
            </a:prstGeom>
            <a:noFill/>
            <a:ln w="12699">
              <a:noFill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7" name="Line 123"/>
            <p:cNvSpPr>
              <a:spLocks noChangeShapeType="1"/>
            </p:cNvSpPr>
            <p:nvPr/>
          </p:nvSpPr>
          <p:spPr bwMode="auto">
            <a:xfrm>
              <a:off x="4159" y="2522"/>
              <a:ext cx="66" cy="0"/>
            </a:xfrm>
            <a:prstGeom prst="line">
              <a:avLst/>
            </a:prstGeom>
            <a:noFill/>
            <a:ln w="12699">
              <a:noFill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8" name="Freeform 124"/>
            <p:cNvSpPr>
              <a:spLocks/>
            </p:cNvSpPr>
            <p:nvPr/>
          </p:nvSpPr>
          <p:spPr bwMode="auto">
            <a:xfrm>
              <a:off x="4133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79" name="Freeform 125"/>
            <p:cNvSpPr>
              <a:spLocks/>
            </p:cNvSpPr>
            <p:nvPr/>
          </p:nvSpPr>
          <p:spPr bwMode="auto">
            <a:xfrm>
              <a:off x="4142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0" name="Freeform 126"/>
            <p:cNvSpPr>
              <a:spLocks/>
            </p:cNvSpPr>
            <p:nvPr/>
          </p:nvSpPr>
          <p:spPr bwMode="auto">
            <a:xfrm>
              <a:off x="415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1" name="Freeform 127"/>
            <p:cNvSpPr>
              <a:spLocks/>
            </p:cNvSpPr>
            <p:nvPr/>
          </p:nvSpPr>
          <p:spPr bwMode="auto">
            <a:xfrm>
              <a:off x="416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2" name="Freeform 128"/>
            <p:cNvSpPr>
              <a:spLocks/>
            </p:cNvSpPr>
            <p:nvPr/>
          </p:nvSpPr>
          <p:spPr bwMode="auto">
            <a:xfrm>
              <a:off x="417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3" name="Freeform 129"/>
            <p:cNvSpPr>
              <a:spLocks/>
            </p:cNvSpPr>
            <p:nvPr/>
          </p:nvSpPr>
          <p:spPr bwMode="auto">
            <a:xfrm>
              <a:off x="4186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4" name="Freeform 130"/>
            <p:cNvSpPr>
              <a:spLocks/>
            </p:cNvSpPr>
            <p:nvPr/>
          </p:nvSpPr>
          <p:spPr bwMode="auto">
            <a:xfrm>
              <a:off x="4197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5" name="Freeform 131"/>
            <p:cNvSpPr>
              <a:spLocks/>
            </p:cNvSpPr>
            <p:nvPr/>
          </p:nvSpPr>
          <p:spPr bwMode="auto">
            <a:xfrm>
              <a:off x="4207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6" name="Freeform 132"/>
            <p:cNvSpPr>
              <a:spLocks/>
            </p:cNvSpPr>
            <p:nvPr/>
          </p:nvSpPr>
          <p:spPr bwMode="auto">
            <a:xfrm>
              <a:off x="4217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7" name="Freeform 133"/>
            <p:cNvSpPr>
              <a:spLocks/>
            </p:cNvSpPr>
            <p:nvPr/>
          </p:nvSpPr>
          <p:spPr bwMode="auto">
            <a:xfrm>
              <a:off x="4228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8" name="Freeform 134"/>
            <p:cNvSpPr>
              <a:spLocks/>
            </p:cNvSpPr>
            <p:nvPr/>
          </p:nvSpPr>
          <p:spPr bwMode="auto">
            <a:xfrm>
              <a:off x="4238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8489" name="Freeform 135"/>
            <p:cNvSpPr>
              <a:spLocks/>
            </p:cNvSpPr>
            <p:nvPr/>
          </p:nvSpPr>
          <p:spPr bwMode="auto">
            <a:xfrm>
              <a:off x="4249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grpSp>
          <p:nvGrpSpPr>
            <p:cNvPr id="18490" name="Group 136"/>
            <p:cNvGrpSpPr>
              <a:grpSpLocks/>
            </p:cNvGrpSpPr>
            <p:nvPr/>
          </p:nvGrpSpPr>
          <p:grpSpPr bwMode="auto">
            <a:xfrm>
              <a:off x="4293" y="2512"/>
              <a:ext cx="59" cy="63"/>
              <a:chOff x="4293" y="2512"/>
              <a:chExt cx="59" cy="63"/>
            </a:xfrm>
          </p:grpSpPr>
          <p:grpSp>
            <p:nvGrpSpPr>
              <p:cNvPr id="18491" name="Group 137"/>
              <p:cNvGrpSpPr>
                <a:grpSpLocks/>
              </p:cNvGrpSpPr>
              <p:nvPr/>
            </p:nvGrpSpPr>
            <p:grpSpPr bwMode="auto">
              <a:xfrm>
                <a:off x="4293" y="2512"/>
                <a:ext cx="20" cy="28"/>
                <a:chOff x="4293" y="2512"/>
                <a:chExt cx="20" cy="28"/>
              </a:xfrm>
            </p:grpSpPr>
            <p:grpSp>
              <p:nvGrpSpPr>
                <p:cNvPr id="18532" name="Group 138"/>
                <p:cNvGrpSpPr>
                  <a:grpSpLocks/>
                </p:cNvGrpSpPr>
                <p:nvPr/>
              </p:nvGrpSpPr>
              <p:grpSpPr bwMode="auto">
                <a:xfrm>
                  <a:off x="4293" y="2512"/>
                  <a:ext cx="17" cy="27"/>
                  <a:chOff x="4293" y="2512"/>
                  <a:chExt cx="17" cy="27"/>
                </a:xfrm>
              </p:grpSpPr>
              <p:sp>
                <p:nvSpPr>
                  <p:cNvPr id="18537" name="Freeform 139"/>
                  <p:cNvSpPr>
                    <a:spLocks/>
                  </p:cNvSpPr>
                  <p:nvPr/>
                </p:nvSpPr>
                <p:spPr bwMode="auto">
                  <a:xfrm>
                    <a:off x="429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38" name="Freeform 140"/>
                  <p:cNvSpPr>
                    <a:spLocks/>
                  </p:cNvSpPr>
                  <p:nvPr/>
                </p:nvSpPr>
                <p:spPr bwMode="auto">
                  <a:xfrm>
                    <a:off x="4293" y="2512"/>
                    <a:ext cx="17" cy="26"/>
                  </a:xfrm>
                  <a:custGeom>
                    <a:avLst/>
                    <a:gdLst>
                      <a:gd name="T0" fmla="*/ 0 w 17"/>
                      <a:gd name="T1" fmla="*/ 25 h 26"/>
                      <a:gd name="T2" fmla="*/ 16 w 17"/>
                      <a:gd name="T3" fmla="*/ 25 h 26"/>
                      <a:gd name="T4" fmla="*/ 16 w 17"/>
                      <a:gd name="T5" fmla="*/ 0 h 26"/>
                      <a:gd name="T6" fmla="*/ 0 w 17"/>
                      <a:gd name="T7" fmla="*/ 0 h 26"/>
                      <a:gd name="T8" fmla="*/ 0 w 17"/>
                      <a:gd name="T9" fmla="*/ 25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6">
                        <a:moveTo>
                          <a:pt x="0" y="25"/>
                        </a:moveTo>
                        <a:lnTo>
                          <a:pt x="16" y="25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533" name="Group 141"/>
                <p:cNvGrpSpPr>
                  <a:grpSpLocks/>
                </p:cNvGrpSpPr>
                <p:nvPr/>
              </p:nvGrpSpPr>
              <p:grpSpPr bwMode="auto">
                <a:xfrm>
                  <a:off x="4295" y="2514"/>
                  <a:ext cx="18" cy="25"/>
                  <a:chOff x="4295" y="2514"/>
                  <a:chExt cx="18" cy="25"/>
                </a:xfrm>
              </p:grpSpPr>
              <p:sp>
                <p:nvSpPr>
                  <p:cNvPr id="18535" name="Freeform 142"/>
                  <p:cNvSpPr>
                    <a:spLocks/>
                  </p:cNvSpPr>
                  <p:nvPr/>
                </p:nvSpPr>
                <p:spPr bwMode="auto">
                  <a:xfrm>
                    <a:off x="4296" y="2516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36" name="Freeform 143"/>
                  <p:cNvSpPr>
                    <a:spLocks/>
                  </p:cNvSpPr>
                  <p:nvPr/>
                </p:nvSpPr>
                <p:spPr bwMode="auto">
                  <a:xfrm>
                    <a:off x="4295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534" name="Freeform 144"/>
                <p:cNvSpPr>
                  <a:spLocks/>
                </p:cNvSpPr>
                <p:nvPr/>
              </p:nvSpPr>
              <p:spPr bwMode="auto">
                <a:xfrm>
                  <a:off x="4295" y="2516"/>
                  <a:ext cx="17" cy="24"/>
                </a:xfrm>
                <a:custGeom>
                  <a:avLst/>
                  <a:gdLst>
                    <a:gd name="T0" fmla="*/ 0 w 17"/>
                    <a:gd name="T1" fmla="*/ 0 h 24"/>
                    <a:gd name="T2" fmla="*/ 16 w 17"/>
                    <a:gd name="T3" fmla="*/ 0 h 24"/>
                    <a:gd name="T4" fmla="*/ 16 w 17"/>
                    <a:gd name="T5" fmla="*/ 23 h 24"/>
                    <a:gd name="T6" fmla="*/ 0 w 17"/>
                    <a:gd name="T7" fmla="*/ 23 h 24"/>
                    <a:gd name="T8" fmla="*/ 0 w 17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3"/>
                      </a:lnTo>
                      <a:lnTo>
                        <a:pt x="0" y="2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492" name="Group 145"/>
              <p:cNvGrpSpPr>
                <a:grpSpLocks/>
              </p:cNvGrpSpPr>
              <p:nvPr/>
            </p:nvGrpSpPr>
            <p:grpSpPr bwMode="auto">
              <a:xfrm>
                <a:off x="4293" y="2546"/>
                <a:ext cx="20" cy="29"/>
                <a:chOff x="4293" y="2546"/>
                <a:chExt cx="20" cy="29"/>
              </a:xfrm>
            </p:grpSpPr>
            <p:grpSp>
              <p:nvGrpSpPr>
                <p:cNvPr id="18525" name="Group 146"/>
                <p:cNvGrpSpPr>
                  <a:grpSpLocks/>
                </p:cNvGrpSpPr>
                <p:nvPr/>
              </p:nvGrpSpPr>
              <p:grpSpPr bwMode="auto">
                <a:xfrm>
                  <a:off x="4293" y="2546"/>
                  <a:ext cx="17" cy="26"/>
                  <a:chOff x="4293" y="2546"/>
                  <a:chExt cx="17" cy="26"/>
                </a:xfrm>
              </p:grpSpPr>
              <p:sp>
                <p:nvSpPr>
                  <p:cNvPr id="18530" name="Freeform 147"/>
                  <p:cNvSpPr>
                    <a:spLocks/>
                  </p:cNvSpPr>
                  <p:nvPr/>
                </p:nvSpPr>
                <p:spPr bwMode="auto">
                  <a:xfrm>
                    <a:off x="4293" y="2547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31" name="Freeform 148"/>
                  <p:cNvSpPr>
                    <a:spLocks/>
                  </p:cNvSpPr>
                  <p:nvPr/>
                </p:nvSpPr>
                <p:spPr bwMode="auto">
                  <a:xfrm>
                    <a:off x="4293" y="2546"/>
                    <a:ext cx="17" cy="24"/>
                  </a:xfrm>
                  <a:custGeom>
                    <a:avLst/>
                    <a:gdLst>
                      <a:gd name="T0" fmla="*/ 0 w 17"/>
                      <a:gd name="T1" fmla="*/ 23 h 24"/>
                      <a:gd name="T2" fmla="*/ 16 w 17"/>
                      <a:gd name="T3" fmla="*/ 23 h 24"/>
                      <a:gd name="T4" fmla="*/ 16 w 17"/>
                      <a:gd name="T5" fmla="*/ 0 h 24"/>
                      <a:gd name="T6" fmla="*/ 0 w 17"/>
                      <a:gd name="T7" fmla="*/ 0 h 24"/>
                      <a:gd name="T8" fmla="*/ 0 w 17"/>
                      <a:gd name="T9" fmla="*/ 23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0" y="23"/>
                        </a:moveTo>
                        <a:lnTo>
                          <a:pt x="16" y="23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526" name="Group 149"/>
                <p:cNvGrpSpPr>
                  <a:grpSpLocks/>
                </p:cNvGrpSpPr>
                <p:nvPr/>
              </p:nvGrpSpPr>
              <p:grpSpPr bwMode="auto">
                <a:xfrm>
                  <a:off x="4295" y="2550"/>
                  <a:ext cx="18" cy="25"/>
                  <a:chOff x="4295" y="2550"/>
                  <a:chExt cx="18" cy="25"/>
                </a:xfrm>
              </p:grpSpPr>
              <p:sp>
                <p:nvSpPr>
                  <p:cNvPr id="18528" name="Freeform 150"/>
                  <p:cNvSpPr>
                    <a:spLocks/>
                  </p:cNvSpPr>
                  <p:nvPr/>
                </p:nvSpPr>
                <p:spPr bwMode="auto">
                  <a:xfrm>
                    <a:off x="4296" y="2550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29" name="Freeform 151"/>
                  <p:cNvSpPr>
                    <a:spLocks/>
                  </p:cNvSpPr>
                  <p:nvPr/>
                </p:nvSpPr>
                <p:spPr bwMode="auto">
                  <a:xfrm>
                    <a:off x="4295" y="2550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527" name="Freeform 152"/>
                <p:cNvSpPr>
                  <a:spLocks/>
                </p:cNvSpPr>
                <p:nvPr/>
              </p:nvSpPr>
              <p:spPr bwMode="auto">
                <a:xfrm>
                  <a:off x="4295" y="25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16 w 17"/>
                    <a:gd name="T3" fmla="*/ 0 h 25"/>
                    <a:gd name="T4" fmla="*/ 16 w 17"/>
                    <a:gd name="T5" fmla="*/ 24 h 25"/>
                    <a:gd name="T6" fmla="*/ 0 w 17"/>
                    <a:gd name="T7" fmla="*/ 24 h 25"/>
                    <a:gd name="T8" fmla="*/ 0 w 17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493" name="Group 153"/>
              <p:cNvGrpSpPr>
                <a:grpSpLocks/>
              </p:cNvGrpSpPr>
              <p:nvPr/>
            </p:nvGrpSpPr>
            <p:grpSpPr bwMode="auto">
              <a:xfrm>
                <a:off x="4313" y="2512"/>
                <a:ext cx="19" cy="28"/>
                <a:chOff x="4313" y="2512"/>
                <a:chExt cx="19" cy="28"/>
              </a:xfrm>
            </p:grpSpPr>
            <p:grpSp>
              <p:nvGrpSpPr>
                <p:cNvPr id="18518" name="Group 154"/>
                <p:cNvGrpSpPr>
                  <a:grpSpLocks/>
                </p:cNvGrpSpPr>
                <p:nvPr/>
              </p:nvGrpSpPr>
              <p:grpSpPr bwMode="auto">
                <a:xfrm>
                  <a:off x="4313" y="2512"/>
                  <a:ext cx="17" cy="27"/>
                  <a:chOff x="4313" y="2512"/>
                  <a:chExt cx="17" cy="27"/>
                </a:xfrm>
              </p:grpSpPr>
              <p:sp>
                <p:nvSpPr>
                  <p:cNvPr id="18523" name="Freeform 155"/>
                  <p:cNvSpPr>
                    <a:spLocks/>
                  </p:cNvSpPr>
                  <p:nvPr/>
                </p:nvSpPr>
                <p:spPr bwMode="auto">
                  <a:xfrm>
                    <a:off x="431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24" name="Freeform 156"/>
                  <p:cNvSpPr>
                    <a:spLocks/>
                  </p:cNvSpPr>
                  <p:nvPr/>
                </p:nvSpPr>
                <p:spPr bwMode="auto">
                  <a:xfrm>
                    <a:off x="4313" y="2512"/>
                    <a:ext cx="17" cy="26"/>
                  </a:xfrm>
                  <a:custGeom>
                    <a:avLst/>
                    <a:gdLst>
                      <a:gd name="T0" fmla="*/ 0 w 17"/>
                      <a:gd name="T1" fmla="*/ 25 h 26"/>
                      <a:gd name="T2" fmla="*/ 16 w 17"/>
                      <a:gd name="T3" fmla="*/ 25 h 26"/>
                      <a:gd name="T4" fmla="*/ 16 w 17"/>
                      <a:gd name="T5" fmla="*/ 0 h 26"/>
                      <a:gd name="T6" fmla="*/ 0 w 17"/>
                      <a:gd name="T7" fmla="*/ 0 h 26"/>
                      <a:gd name="T8" fmla="*/ 0 w 17"/>
                      <a:gd name="T9" fmla="*/ 25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6">
                        <a:moveTo>
                          <a:pt x="0" y="25"/>
                        </a:moveTo>
                        <a:lnTo>
                          <a:pt x="16" y="25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519" name="Group 157"/>
                <p:cNvGrpSpPr>
                  <a:grpSpLocks/>
                </p:cNvGrpSpPr>
                <p:nvPr/>
              </p:nvGrpSpPr>
              <p:grpSpPr bwMode="auto">
                <a:xfrm>
                  <a:off x="4313" y="2514"/>
                  <a:ext cx="19" cy="25"/>
                  <a:chOff x="4313" y="2514"/>
                  <a:chExt cx="19" cy="25"/>
                </a:xfrm>
              </p:grpSpPr>
              <p:sp>
                <p:nvSpPr>
                  <p:cNvPr id="18521" name="Freeform 158"/>
                  <p:cNvSpPr>
                    <a:spLocks/>
                  </p:cNvSpPr>
                  <p:nvPr/>
                </p:nvSpPr>
                <p:spPr bwMode="auto">
                  <a:xfrm>
                    <a:off x="4315" y="2516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22" name="Freeform 159"/>
                  <p:cNvSpPr>
                    <a:spLocks/>
                  </p:cNvSpPr>
                  <p:nvPr/>
                </p:nvSpPr>
                <p:spPr bwMode="auto">
                  <a:xfrm>
                    <a:off x="431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520" name="Freeform 160"/>
                <p:cNvSpPr>
                  <a:spLocks/>
                </p:cNvSpPr>
                <p:nvPr/>
              </p:nvSpPr>
              <p:spPr bwMode="auto">
                <a:xfrm>
                  <a:off x="4315" y="2516"/>
                  <a:ext cx="17" cy="24"/>
                </a:xfrm>
                <a:custGeom>
                  <a:avLst/>
                  <a:gdLst>
                    <a:gd name="T0" fmla="*/ 0 w 17"/>
                    <a:gd name="T1" fmla="*/ 0 h 24"/>
                    <a:gd name="T2" fmla="*/ 16 w 17"/>
                    <a:gd name="T3" fmla="*/ 0 h 24"/>
                    <a:gd name="T4" fmla="*/ 16 w 17"/>
                    <a:gd name="T5" fmla="*/ 23 h 24"/>
                    <a:gd name="T6" fmla="*/ 0 w 17"/>
                    <a:gd name="T7" fmla="*/ 23 h 24"/>
                    <a:gd name="T8" fmla="*/ 0 w 17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3"/>
                      </a:lnTo>
                      <a:lnTo>
                        <a:pt x="0" y="2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494" name="Group 161"/>
              <p:cNvGrpSpPr>
                <a:grpSpLocks/>
              </p:cNvGrpSpPr>
              <p:nvPr/>
            </p:nvGrpSpPr>
            <p:grpSpPr bwMode="auto">
              <a:xfrm>
                <a:off x="4313" y="2546"/>
                <a:ext cx="19" cy="29"/>
                <a:chOff x="4313" y="2546"/>
                <a:chExt cx="19" cy="29"/>
              </a:xfrm>
            </p:grpSpPr>
            <p:grpSp>
              <p:nvGrpSpPr>
                <p:cNvPr id="18511" name="Group 162"/>
                <p:cNvGrpSpPr>
                  <a:grpSpLocks/>
                </p:cNvGrpSpPr>
                <p:nvPr/>
              </p:nvGrpSpPr>
              <p:grpSpPr bwMode="auto">
                <a:xfrm>
                  <a:off x="4313" y="2546"/>
                  <a:ext cx="17" cy="26"/>
                  <a:chOff x="4313" y="2546"/>
                  <a:chExt cx="17" cy="26"/>
                </a:xfrm>
              </p:grpSpPr>
              <p:sp>
                <p:nvSpPr>
                  <p:cNvPr id="18516" name="Freeform 163"/>
                  <p:cNvSpPr>
                    <a:spLocks/>
                  </p:cNvSpPr>
                  <p:nvPr/>
                </p:nvSpPr>
                <p:spPr bwMode="auto">
                  <a:xfrm>
                    <a:off x="4313" y="2547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17" name="Freeform 164"/>
                  <p:cNvSpPr>
                    <a:spLocks/>
                  </p:cNvSpPr>
                  <p:nvPr/>
                </p:nvSpPr>
                <p:spPr bwMode="auto">
                  <a:xfrm>
                    <a:off x="4313" y="2546"/>
                    <a:ext cx="17" cy="24"/>
                  </a:xfrm>
                  <a:custGeom>
                    <a:avLst/>
                    <a:gdLst>
                      <a:gd name="T0" fmla="*/ 0 w 17"/>
                      <a:gd name="T1" fmla="*/ 23 h 24"/>
                      <a:gd name="T2" fmla="*/ 16 w 17"/>
                      <a:gd name="T3" fmla="*/ 23 h 24"/>
                      <a:gd name="T4" fmla="*/ 16 w 17"/>
                      <a:gd name="T5" fmla="*/ 0 h 24"/>
                      <a:gd name="T6" fmla="*/ 0 w 17"/>
                      <a:gd name="T7" fmla="*/ 0 h 24"/>
                      <a:gd name="T8" fmla="*/ 0 w 17"/>
                      <a:gd name="T9" fmla="*/ 23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0" y="23"/>
                        </a:moveTo>
                        <a:lnTo>
                          <a:pt x="16" y="23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512" name="Group 165"/>
                <p:cNvGrpSpPr>
                  <a:grpSpLocks/>
                </p:cNvGrpSpPr>
                <p:nvPr/>
              </p:nvGrpSpPr>
              <p:grpSpPr bwMode="auto">
                <a:xfrm>
                  <a:off x="4313" y="2550"/>
                  <a:ext cx="19" cy="25"/>
                  <a:chOff x="4313" y="2550"/>
                  <a:chExt cx="19" cy="25"/>
                </a:xfrm>
              </p:grpSpPr>
              <p:sp>
                <p:nvSpPr>
                  <p:cNvPr id="18514" name="Freeform 166"/>
                  <p:cNvSpPr>
                    <a:spLocks/>
                  </p:cNvSpPr>
                  <p:nvPr/>
                </p:nvSpPr>
                <p:spPr bwMode="auto">
                  <a:xfrm>
                    <a:off x="4315" y="2550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15" name="Freeform 167"/>
                  <p:cNvSpPr>
                    <a:spLocks/>
                  </p:cNvSpPr>
                  <p:nvPr/>
                </p:nvSpPr>
                <p:spPr bwMode="auto">
                  <a:xfrm>
                    <a:off x="4313" y="2550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513" name="Freeform 168"/>
                <p:cNvSpPr>
                  <a:spLocks/>
                </p:cNvSpPr>
                <p:nvPr/>
              </p:nvSpPr>
              <p:spPr bwMode="auto">
                <a:xfrm>
                  <a:off x="4315" y="25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16 w 17"/>
                    <a:gd name="T3" fmla="*/ 0 h 25"/>
                    <a:gd name="T4" fmla="*/ 16 w 17"/>
                    <a:gd name="T5" fmla="*/ 24 h 25"/>
                    <a:gd name="T6" fmla="*/ 0 w 17"/>
                    <a:gd name="T7" fmla="*/ 24 h 25"/>
                    <a:gd name="T8" fmla="*/ 0 w 17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495" name="Group 169"/>
              <p:cNvGrpSpPr>
                <a:grpSpLocks/>
              </p:cNvGrpSpPr>
              <p:nvPr/>
            </p:nvGrpSpPr>
            <p:grpSpPr bwMode="auto">
              <a:xfrm>
                <a:off x="4331" y="2512"/>
                <a:ext cx="21" cy="28"/>
                <a:chOff x="4331" y="2512"/>
                <a:chExt cx="21" cy="28"/>
              </a:xfrm>
            </p:grpSpPr>
            <p:grpSp>
              <p:nvGrpSpPr>
                <p:cNvPr id="18504" name="Group 170"/>
                <p:cNvGrpSpPr>
                  <a:grpSpLocks/>
                </p:cNvGrpSpPr>
                <p:nvPr/>
              </p:nvGrpSpPr>
              <p:grpSpPr bwMode="auto">
                <a:xfrm>
                  <a:off x="4331" y="2512"/>
                  <a:ext cx="18" cy="27"/>
                  <a:chOff x="4331" y="2512"/>
                  <a:chExt cx="18" cy="27"/>
                </a:xfrm>
              </p:grpSpPr>
              <p:sp>
                <p:nvSpPr>
                  <p:cNvPr id="18509" name="Freeform 171"/>
                  <p:cNvSpPr>
                    <a:spLocks/>
                  </p:cNvSpPr>
                  <p:nvPr/>
                </p:nvSpPr>
                <p:spPr bwMode="auto">
                  <a:xfrm>
                    <a:off x="4332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10" name="Freeform 172"/>
                  <p:cNvSpPr>
                    <a:spLocks/>
                  </p:cNvSpPr>
                  <p:nvPr/>
                </p:nvSpPr>
                <p:spPr bwMode="auto">
                  <a:xfrm>
                    <a:off x="4331" y="2512"/>
                    <a:ext cx="17" cy="26"/>
                  </a:xfrm>
                  <a:custGeom>
                    <a:avLst/>
                    <a:gdLst>
                      <a:gd name="T0" fmla="*/ 0 w 17"/>
                      <a:gd name="T1" fmla="*/ 25 h 26"/>
                      <a:gd name="T2" fmla="*/ 16 w 17"/>
                      <a:gd name="T3" fmla="*/ 25 h 26"/>
                      <a:gd name="T4" fmla="*/ 16 w 17"/>
                      <a:gd name="T5" fmla="*/ 0 h 26"/>
                      <a:gd name="T6" fmla="*/ 0 w 17"/>
                      <a:gd name="T7" fmla="*/ 0 h 26"/>
                      <a:gd name="T8" fmla="*/ 0 w 17"/>
                      <a:gd name="T9" fmla="*/ 25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6">
                        <a:moveTo>
                          <a:pt x="0" y="25"/>
                        </a:moveTo>
                        <a:lnTo>
                          <a:pt x="16" y="25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505" name="Group 173"/>
                <p:cNvGrpSpPr>
                  <a:grpSpLocks/>
                </p:cNvGrpSpPr>
                <p:nvPr/>
              </p:nvGrpSpPr>
              <p:grpSpPr bwMode="auto">
                <a:xfrm>
                  <a:off x="4333" y="2514"/>
                  <a:ext cx="19" cy="25"/>
                  <a:chOff x="4333" y="2514"/>
                  <a:chExt cx="19" cy="25"/>
                </a:xfrm>
              </p:grpSpPr>
              <p:sp>
                <p:nvSpPr>
                  <p:cNvPr id="18507" name="Freeform 174"/>
                  <p:cNvSpPr>
                    <a:spLocks/>
                  </p:cNvSpPr>
                  <p:nvPr/>
                </p:nvSpPr>
                <p:spPr bwMode="auto">
                  <a:xfrm>
                    <a:off x="4335" y="2516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08" name="Freeform 175"/>
                  <p:cNvSpPr>
                    <a:spLocks/>
                  </p:cNvSpPr>
                  <p:nvPr/>
                </p:nvSpPr>
                <p:spPr bwMode="auto">
                  <a:xfrm>
                    <a:off x="433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506" name="Freeform 176"/>
                <p:cNvSpPr>
                  <a:spLocks/>
                </p:cNvSpPr>
                <p:nvPr/>
              </p:nvSpPr>
              <p:spPr bwMode="auto">
                <a:xfrm>
                  <a:off x="4333" y="2516"/>
                  <a:ext cx="17" cy="24"/>
                </a:xfrm>
                <a:custGeom>
                  <a:avLst/>
                  <a:gdLst>
                    <a:gd name="T0" fmla="*/ 0 w 17"/>
                    <a:gd name="T1" fmla="*/ 0 h 24"/>
                    <a:gd name="T2" fmla="*/ 16 w 17"/>
                    <a:gd name="T3" fmla="*/ 0 h 24"/>
                    <a:gd name="T4" fmla="*/ 16 w 17"/>
                    <a:gd name="T5" fmla="*/ 23 h 24"/>
                    <a:gd name="T6" fmla="*/ 0 w 17"/>
                    <a:gd name="T7" fmla="*/ 23 h 24"/>
                    <a:gd name="T8" fmla="*/ 0 w 17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3"/>
                      </a:lnTo>
                      <a:lnTo>
                        <a:pt x="0" y="2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496" name="Group 177"/>
              <p:cNvGrpSpPr>
                <a:grpSpLocks/>
              </p:cNvGrpSpPr>
              <p:nvPr/>
            </p:nvGrpSpPr>
            <p:grpSpPr bwMode="auto">
              <a:xfrm>
                <a:off x="4331" y="2546"/>
                <a:ext cx="21" cy="29"/>
                <a:chOff x="4331" y="2546"/>
                <a:chExt cx="21" cy="29"/>
              </a:xfrm>
            </p:grpSpPr>
            <p:grpSp>
              <p:nvGrpSpPr>
                <p:cNvPr id="18497" name="Group 178"/>
                <p:cNvGrpSpPr>
                  <a:grpSpLocks/>
                </p:cNvGrpSpPr>
                <p:nvPr/>
              </p:nvGrpSpPr>
              <p:grpSpPr bwMode="auto">
                <a:xfrm>
                  <a:off x="4331" y="2546"/>
                  <a:ext cx="18" cy="26"/>
                  <a:chOff x="4331" y="2546"/>
                  <a:chExt cx="18" cy="26"/>
                </a:xfrm>
              </p:grpSpPr>
              <p:sp>
                <p:nvSpPr>
                  <p:cNvPr id="18502" name="Freeform 179"/>
                  <p:cNvSpPr>
                    <a:spLocks/>
                  </p:cNvSpPr>
                  <p:nvPr/>
                </p:nvSpPr>
                <p:spPr bwMode="auto">
                  <a:xfrm>
                    <a:off x="4332" y="2547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03" name="Freeform 180"/>
                  <p:cNvSpPr>
                    <a:spLocks/>
                  </p:cNvSpPr>
                  <p:nvPr/>
                </p:nvSpPr>
                <p:spPr bwMode="auto">
                  <a:xfrm>
                    <a:off x="4331" y="2546"/>
                    <a:ext cx="17" cy="24"/>
                  </a:xfrm>
                  <a:custGeom>
                    <a:avLst/>
                    <a:gdLst>
                      <a:gd name="T0" fmla="*/ 0 w 17"/>
                      <a:gd name="T1" fmla="*/ 23 h 24"/>
                      <a:gd name="T2" fmla="*/ 16 w 17"/>
                      <a:gd name="T3" fmla="*/ 23 h 24"/>
                      <a:gd name="T4" fmla="*/ 16 w 17"/>
                      <a:gd name="T5" fmla="*/ 0 h 24"/>
                      <a:gd name="T6" fmla="*/ 0 w 17"/>
                      <a:gd name="T7" fmla="*/ 0 h 24"/>
                      <a:gd name="T8" fmla="*/ 0 w 17"/>
                      <a:gd name="T9" fmla="*/ 23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0" y="23"/>
                        </a:moveTo>
                        <a:lnTo>
                          <a:pt x="16" y="23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8498" name="Group 181"/>
                <p:cNvGrpSpPr>
                  <a:grpSpLocks/>
                </p:cNvGrpSpPr>
                <p:nvPr/>
              </p:nvGrpSpPr>
              <p:grpSpPr bwMode="auto">
                <a:xfrm>
                  <a:off x="4333" y="2550"/>
                  <a:ext cx="19" cy="25"/>
                  <a:chOff x="4333" y="2550"/>
                  <a:chExt cx="19" cy="25"/>
                </a:xfrm>
              </p:grpSpPr>
              <p:sp>
                <p:nvSpPr>
                  <p:cNvPr id="18500" name="Freeform 182"/>
                  <p:cNvSpPr>
                    <a:spLocks/>
                  </p:cNvSpPr>
                  <p:nvPr/>
                </p:nvSpPr>
                <p:spPr bwMode="auto">
                  <a:xfrm>
                    <a:off x="4335" y="2550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8501" name="Freeform 183"/>
                  <p:cNvSpPr>
                    <a:spLocks/>
                  </p:cNvSpPr>
                  <p:nvPr/>
                </p:nvSpPr>
                <p:spPr bwMode="auto">
                  <a:xfrm>
                    <a:off x="4333" y="2550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noFill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499" name="Freeform 184"/>
                <p:cNvSpPr>
                  <a:spLocks/>
                </p:cNvSpPr>
                <p:nvPr/>
              </p:nvSpPr>
              <p:spPr bwMode="auto">
                <a:xfrm>
                  <a:off x="4333" y="25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16 w 17"/>
                    <a:gd name="T3" fmla="*/ 0 h 25"/>
                    <a:gd name="T4" fmla="*/ 16 w 17"/>
                    <a:gd name="T5" fmla="*/ 24 h 25"/>
                    <a:gd name="T6" fmla="*/ 0 w 17"/>
                    <a:gd name="T7" fmla="*/ 24 h 25"/>
                    <a:gd name="T8" fmla="*/ 0 w 17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18459" name="Line 185"/>
          <p:cNvSpPr>
            <a:spLocks noChangeShapeType="1"/>
          </p:cNvSpPr>
          <p:nvPr/>
        </p:nvSpPr>
        <p:spPr bwMode="auto">
          <a:xfrm flipV="1">
            <a:off x="2563437" y="4179912"/>
            <a:ext cx="0" cy="17145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8460" name="Text Box 186"/>
          <p:cNvSpPr txBox="1">
            <a:spLocks noChangeArrowheads="1"/>
          </p:cNvSpPr>
          <p:nvPr/>
        </p:nvSpPr>
        <p:spPr bwMode="auto">
          <a:xfrm>
            <a:off x="4087437" y="1893627"/>
            <a:ext cx="1143000" cy="45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97" tIns="41099" rIns="82197" bIns="41099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LAN1</a:t>
            </a:r>
          </a:p>
        </p:txBody>
      </p:sp>
      <p:sp>
        <p:nvSpPr>
          <p:cNvPr id="18462" name="Rectangle 189"/>
          <p:cNvSpPr>
            <a:spLocks noChangeArrowheads="1"/>
          </p:cNvSpPr>
          <p:nvPr/>
        </p:nvSpPr>
        <p:spPr bwMode="auto">
          <a:xfrm>
            <a:off x="2987824" y="3089989"/>
            <a:ext cx="3961921" cy="45176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1631" tIns="40816" rIns="81631" bIns="40816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LAN</a:t>
            </a:r>
            <a:r>
              <a:rPr kumimoji="1" lang="zh-CN" altLang="en-US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使用路由器连接到</a:t>
            </a: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WAN</a:t>
            </a:r>
          </a:p>
        </p:txBody>
      </p:sp>
      <p:sp>
        <p:nvSpPr>
          <p:cNvPr id="18463" name="Text Box 191"/>
          <p:cNvSpPr txBox="1">
            <a:spLocks noChangeArrowheads="1"/>
          </p:cNvSpPr>
          <p:nvPr/>
        </p:nvSpPr>
        <p:spPr bwMode="auto">
          <a:xfrm>
            <a:off x="2124634" y="3579862"/>
            <a:ext cx="1367246" cy="45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97" tIns="41099" rIns="82197" bIns="41099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路由器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18464" name="Rectangle 192"/>
          <p:cNvSpPr>
            <a:spLocks noChangeArrowheads="1"/>
          </p:cNvSpPr>
          <p:nvPr/>
        </p:nvSpPr>
        <p:spPr bwMode="auto">
          <a:xfrm>
            <a:off x="292826" y="-189451"/>
            <a:ext cx="8229600" cy="85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36" tIns="40818" rIns="81636" bIns="40818" anchor="ctr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400" b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8465" name="Rectangle 193"/>
          <p:cNvSpPr>
            <a:spLocks noChangeArrowheads="1"/>
          </p:cNvSpPr>
          <p:nvPr/>
        </p:nvSpPr>
        <p:spPr bwMode="auto">
          <a:xfrm>
            <a:off x="217715" y="446633"/>
            <a:ext cx="8675914" cy="81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1636" tIns="40818" rIns="81636" bIns="40818"/>
          <a:lstStyle>
            <a:lvl1pPr marL="492125" indent="-492125"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endParaRPr lang="en-US" altLang="zh-CN" sz="2400" b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</a:t>
            </a:r>
          </a:p>
        </p:txBody>
      </p:sp>
      <p:graphicFrame>
        <p:nvGraphicFramePr>
          <p:cNvPr id="2" name="对象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607882"/>
              </p:ext>
            </p:extLst>
          </p:nvPr>
        </p:nvGraphicFramePr>
        <p:xfrm>
          <a:off x="2647264" y="1791874"/>
          <a:ext cx="522954" cy="61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4" name="Visio" r:id="rId7" imgW="1045907" imgH="1232205" progId="Visio.Drawing.11">
                  <p:embed/>
                </p:oleObj>
              </mc:Choice>
              <mc:Fallback>
                <p:oleObj name="Visio" r:id="rId7" imgW="1045907" imgH="1232205" progId="Visio.Drawing.11">
                  <p:embed/>
                  <p:pic>
                    <p:nvPicPr>
                      <p:cNvPr id="0" name="Object 6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264" y="1791874"/>
                        <a:ext cx="522954" cy="61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" name="对象 19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7916815"/>
              </p:ext>
            </p:extLst>
          </p:nvPr>
        </p:nvGraphicFramePr>
        <p:xfrm>
          <a:off x="2899630" y="2335706"/>
          <a:ext cx="522954" cy="61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5" name="Visio" r:id="rId8" imgW="1045907" imgH="1232205" progId="Visio.Drawing.11">
                  <p:embed/>
                </p:oleObj>
              </mc:Choice>
              <mc:Fallback>
                <p:oleObj name="Visio" r:id="rId8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9630" y="2335706"/>
                        <a:ext cx="522954" cy="61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" name="对象 19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3967842"/>
              </p:ext>
            </p:extLst>
          </p:nvPr>
        </p:nvGraphicFramePr>
        <p:xfrm>
          <a:off x="3803853" y="3795970"/>
          <a:ext cx="522954" cy="61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6" name="Visio" r:id="rId9" imgW="1045907" imgH="1232205" progId="Visio.Drawing.11">
                  <p:embed/>
                </p:oleObj>
              </mc:Choice>
              <mc:Fallback>
                <p:oleObj name="Visio" r:id="rId9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3853" y="3795970"/>
                        <a:ext cx="522954" cy="61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" name="对象 19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17619"/>
              </p:ext>
            </p:extLst>
          </p:nvPr>
        </p:nvGraphicFramePr>
        <p:xfrm>
          <a:off x="4941421" y="3827855"/>
          <a:ext cx="522954" cy="61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7" name="Visio" r:id="rId10" imgW="1045907" imgH="1232205" progId="Visio.Drawing.11">
                  <p:embed/>
                </p:oleObj>
              </mc:Choice>
              <mc:Fallback>
                <p:oleObj name="Visio" r:id="rId10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421" y="3827855"/>
                        <a:ext cx="522954" cy="61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" name="对象 19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813114"/>
              </p:ext>
            </p:extLst>
          </p:nvPr>
        </p:nvGraphicFramePr>
        <p:xfrm>
          <a:off x="3275143" y="4443958"/>
          <a:ext cx="522954" cy="61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8" name="Visio" r:id="rId11" imgW="1045907" imgH="1232205" progId="Visio.Drawing.11">
                  <p:embed/>
                </p:oleObj>
              </mc:Choice>
              <mc:Fallback>
                <p:oleObj name="Visio" r:id="rId11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143" y="4443958"/>
                        <a:ext cx="522954" cy="61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" name="对象 20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6977375"/>
              </p:ext>
            </p:extLst>
          </p:nvPr>
        </p:nvGraphicFramePr>
        <p:xfrm>
          <a:off x="4443763" y="4406688"/>
          <a:ext cx="522954" cy="616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69" name="Visio" r:id="rId12" imgW="1045907" imgH="1232205" progId="Visio.Drawing.11">
                  <p:embed/>
                </p:oleObj>
              </mc:Choice>
              <mc:Fallback>
                <p:oleObj name="Visio" r:id="rId12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763" y="4406688"/>
                        <a:ext cx="522954" cy="616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" name="Line 110"/>
          <p:cNvSpPr>
            <a:spLocks noChangeShapeType="1"/>
          </p:cNvSpPr>
          <p:nvPr/>
        </p:nvSpPr>
        <p:spPr bwMode="auto">
          <a:xfrm flipV="1">
            <a:off x="3144540" y="2296418"/>
            <a:ext cx="0" cy="11401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4" name="Line 110"/>
          <p:cNvSpPr>
            <a:spLocks noChangeShapeType="1"/>
          </p:cNvSpPr>
          <p:nvPr/>
        </p:nvSpPr>
        <p:spPr bwMode="auto">
          <a:xfrm flipV="1">
            <a:off x="3779912" y="2177802"/>
            <a:ext cx="0" cy="11401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5" name="Line 110"/>
          <p:cNvSpPr>
            <a:spLocks noChangeShapeType="1"/>
          </p:cNvSpPr>
          <p:nvPr/>
        </p:nvSpPr>
        <p:spPr bwMode="auto">
          <a:xfrm flipV="1">
            <a:off x="2962424" y="2177802"/>
            <a:ext cx="0" cy="11401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6" name="Line 110"/>
          <p:cNvSpPr>
            <a:spLocks noChangeShapeType="1"/>
          </p:cNvSpPr>
          <p:nvPr/>
        </p:nvSpPr>
        <p:spPr bwMode="auto">
          <a:xfrm flipV="1">
            <a:off x="4093344" y="4211327"/>
            <a:ext cx="0" cy="11401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7" name="Line 110"/>
          <p:cNvSpPr>
            <a:spLocks noChangeShapeType="1"/>
          </p:cNvSpPr>
          <p:nvPr/>
        </p:nvSpPr>
        <p:spPr bwMode="auto">
          <a:xfrm flipV="1">
            <a:off x="4011237" y="2446362"/>
            <a:ext cx="0" cy="11401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Line 5"/>
          <p:cNvSpPr>
            <a:spLocks noChangeShapeType="1"/>
          </p:cNvSpPr>
          <p:nvPr/>
        </p:nvSpPr>
        <p:spPr bwMode="auto">
          <a:xfrm>
            <a:off x="1501964" y="3332131"/>
            <a:ext cx="47244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9463" name="Line 10"/>
          <p:cNvSpPr>
            <a:spLocks noChangeShapeType="1"/>
          </p:cNvSpPr>
          <p:nvPr/>
        </p:nvSpPr>
        <p:spPr bwMode="auto">
          <a:xfrm flipH="1">
            <a:off x="2924727" y="3329559"/>
            <a:ext cx="7620" cy="126016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9465" name="Text Box 14"/>
          <p:cNvSpPr txBox="1">
            <a:spLocks noChangeArrowheads="1"/>
          </p:cNvSpPr>
          <p:nvPr/>
        </p:nvSpPr>
        <p:spPr bwMode="auto">
          <a:xfrm>
            <a:off x="5235764" y="2931795"/>
            <a:ext cx="1143000" cy="452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97" tIns="41099" rIns="82197" bIns="41099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LAN2</a:t>
            </a:r>
          </a:p>
        </p:txBody>
      </p:sp>
      <p:pic>
        <p:nvPicPr>
          <p:cNvPr id="19466" name="Picture 1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574" y="3617595"/>
            <a:ext cx="665117" cy="74323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8" name="Line 26"/>
          <p:cNvSpPr>
            <a:spLocks noChangeShapeType="1"/>
          </p:cNvSpPr>
          <p:nvPr/>
        </p:nvSpPr>
        <p:spPr bwMode="auto">
          <a:xfrm flipH="1">
            <a:off x="897812" y="1288448"/>
            <a:ext cx="740229" cy="660939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9469" name="Line 27"/>
          <p:cNvSpPr>
            <a:spLocks noChangeShapeType="1"/>
          </p:cNvSpPr>
          <p:nvPr/>
        </p:nvSpPr>
        <p:spPr bwMode="auto">
          <a:xfrm>
            <a:off x="1197164" y="1274731"/>
            <a:ext cx="25908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19470" name="Group 28"/>
          <p:cNvGrpSpPr>
            <a:grpSpLocks/>
          </p:cNvGrpSpPr>
          <p:nvPr/>
        </p:nvGrpSpPr>
        <p:grpSpPr bwMode="auto">
          <a:xfrm>
            <a:off x="107504" y="1949387"/>
            <a:ext cx="1036320" cy="504921"/>
            <a:chOff x="4072" y="2476"/>
            <a:chExt cx="284" cy="105"/>
          </a:xfrm>
        </p:grpSpPr>
        <p:sp>
          <p:nvSpPr>
            <p:cNvPr id="19484" name="Freeform 29"/>
            <p:cNvSpPr>
              <a:spLocks/>
            </p:cNvSpPr>
            <p:nvPr/>
          </p:nvSpPr>
          <p:spPr bwMode="auto">
            <a:xfrm>
              <a:off x="4072" y="2476"/>
              <a:ext cx="278" cy="26"/>
            </a:xfrm>
            <a:custGeom>
              <a:avLst/>
              <a:gdLst>
                <a:gd name="T0" fmla="*/ 277 w 278"/>
                <a:gd name="T1" fmla="*/ 25 h 26"/>
                <a:gd name="T2" fmla="*/ 20 w 278"/>
                <a:gd name="T3" fmla="*/ 25 h 26"/>
                <a:gd name="T4" fmla="*/ 0 w 278"/>
                <a:gd name="T5" fmla="*/ 0 h 26"/>
                <a:gd name="T6" fmla="*/ 257 w 278"/>
                <a:gd name="T7" fmla="*/ 0 h 26"/>
                <a:gd name="T8" fmla="*/ 277 w 278"/>
                <a:gd name="T9" fmla="*/ 25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6">
                  <a:moveTo>
                    <a:pt x="277" y="25"/>
                  </a:moveTo>
                  <a:lnTo>
                    <a:pt x="20" y="25"/>
                  </a:lnTo>
                  <a:lnTo>
                    <a:pt x="0" y="0"/>
                  </a:lnTo>
                  <a:lnTo>
                    <a:pt x="257" y="0"/>
                  </a:lnTo>
                  <a:lnTo>
                    <a:pt x="277" y="25"/>
                  </a:lnTo>
                </a:path>
              </a:pathLst>
            </a:custGeom>
            <a:solidFill>
              <a:srgbClr val="E9E7D1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85" name="Freeform 30"/>
            <p:cNvSpPr>
              <a:spLocks/>
            </p:cNvSpPr>
            <p:nvPr/>
          </p:nvSpPr>
          <p:spPr bwMode="auto">
            <a:xfrm>
              <a:off x="4073" y="2476"/>
              <a:ext cx="17" cy="99"/>
            </a:xfrm>
            <a:custGeom>
              <a:avLst/>
              <a:gdLst>
                <a:gd name="T0" fmla="*/ 16 w 17"/>
                <a:gd name="T1" fmla="*/ 24 h 99"/>
                <a:gd name="T2" fmla="*/ 16 w 17"/>
                <a:gd name="T3" fmla="*/ 98 h 99"/>
                <a:gd name="T4" fmla="*/ 0 w 17"/>
                <a:gd name="T5" fmla="*/ 73 h 99"/>
                <a:gd name="T6" fmla="*/ 0 w 17"/>
                <a:gd name="T7" fmla="*/ 0 h 99"/>
                <a:gd name="T8" fmla="*/ 16 w 17"/>
                <a:gd name="T9" fmla="*/ 24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99">
                  <a:moveTo>
                    <a:pt x="16" y="24"/>
                  </a:moveTo>
                  <a:lnTo>
                    <a:pt x="16" y="98"/>
                  </a:lnTo>
                  <a:lnTo>
                    <a:pt x="0" y="73"/>
                  </a:lnTo>
                  <a:lnTo>
                    <a:pt x="0" y="0"/>
                  </a:lnTo>
                  <a:lnTo>
                    <a:pt x="16" y="24"/>
                  </a:lnTo>
                </a:path>
              </a:pathLst>
            </a:custGeom>
            <a:solidFill>
              <a:srgbClr val="716759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86" name="Freeform 31"/>
            <p:cNvSpPr>
              <a:spLocks/>
            </p:cNvSpPr>
            <p:nvPr/>
          </p:nvSpPr>
          <p:spPr bwMode="auto">
            <a:xfrm>
              <a:off x="4089" y="2502"/>
              <a:ext cx="267" cy="73"/>
            </a:xfrm>
            <a:custGeom>
              <a:avLst/>
              <a:gdLst>
                <a:gd name="T0" fmla="*/ 0 w 267"/>
                <a:gd name="T1" fmla="*/ 72 h 73"/>
                <a:gd name="T2" fmla="*/ 266 w 267"/>
                <a:gd name="T3" fmla="*/ 72 h 73"/>
                <a:gd name="T4" fmla="*/ 266 w 267"/>
                <a:gd name="T5" fmla="*/ 0 h 73"/>
                <a:gd name="T6" fmla="*/ 0 w 267"/>
                <a:gd name="T7" fmla="*/ 0 h 73"/>
                <a:gd name="T8" fmla="*/ 0 w 267"/>
                <a:gd name="T9" fmla="*/ 72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7" h="73">
                  <a:moveTo>
                    <a:pt x="0" y="72"/>
                  </a:moveTo>
                  <a:lnTo>
                    <a:pt x="266" y="72"/>
                  </a:lnTo>
                  <a:lnTo>
                    <a:pt x="266" y="0"/>
                  </a:lnTo>
                  <a:lnTo>
                    <a:pt x="0" y="0"/>
                  </a:lnTo>
                  <a:lnTo>
                    <a:pt x="0" y="72"/>
                  </a:lnTo>
                </a:path>
              </a:pathLst>
            </a:custGeom>
            <a:solidFill>
              <a:srgbClr val="BCB7A4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87" name="Freeform 32"/>
            <p:cNvSpPr>
              <a:spLocks/>
            </p:cNvSpPr>
            <p:nvPr/>
          </p:nvSpPr>
          <p:spPr bwMode="auto">
            <a:xfrm>
              <a:off x="4233" y="2520"/>
              <a:ext cx="17" cy="25"/>
            </a:xfrm>
            <a:custGeom>
              <a:avLst/>
              <a:gdLst>
                <a:gd name="T0" fmla="*/ 0 w 17"/>
                <a:gd name="T1" fmla="*/ 24 h 25"/>
                <a:gd name="T2" fmla="*/ 16 w 17"/>
                <a:gd name="T3" fmla="*/ 24 h 25"/>
                <a:gd name="T4" fmla="*/ 16 w 17"/>
                <a:gd name="T5" fmla="*/ 0 h 25"/>
                <a:gd name="T6" fmla="*/ 0 w 17"/>
                <a:gd name="T7" fmla="*/ 0 h 25"/>
                <a:gd name="T8" fmla="*/ 0 w 17"/>
                <a:gd name="T9" fmla="*/ 24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4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88" name="Freeform 33"/>
            <p:cNvSpPr>
              <a:spLocks/>
            </p:cNvSpPr>
            <p:nvPr/>
          </p:nvSpPr>
          <p:spPr bwMode="auto">
            <a:xfrm>
              <a:off x="4103" y="2512"/>
              <a:ext cx="17" cy="26"/>
            </a:xfrm>
            <a:custGeom>
              <a:avLst/>
              <a:gdLst>
                <a:gd name="T0" fmla="*/ 0 w 17"/>
                <a:gd name="T1" fmla="*/ 0 h 26"/>
                <a:gd name="T2" fmla="*/ 16 w 17"/>
                <a:gd name="T3" fmla="*/ 0 h 26"/>
                <a:gd name="T4" fmla="*/ 16 w 17"/>
                <a:gd name="T5" fmla="*/ 25 h 26"/>
                <a:gd name="T6" fmla="*/ 0 w 17"/>
                <a:gd name="T7" fmla="*/ 25 h 26"/>
                <a:gd name="T8" fmla="*/ 0 w 17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6">
                  <a:moveTo>
                    <a:pt x="0" y="0"/>
                  </a:moveTo>
                  <a:lnTo>
                    <a:pt x="16" y="0"/>
                  </a:lnTo>
                  <a:lnTo>
                    <a:pt x="16" y="25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solidFill>
              <a:srgbClr val="3365FB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89" name="Freeform 34"/>
            <p:cNvSpPr>
              <a:spLocks/>
            </p:cNvSpPr>
            <p:nvPr/>
          </p:nvSpPr>
          <p:spPr bwMode="auto">
            <a:xfrm>
              <a:off x="4104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0" name="Freeform 35"/>
            <p:cNvSpPr>
              <a:spLocks/>
            </p:cNvSpPr>
            <p:nvPr/>
          </p:nvSpPr>
          <p:spPr bwMode="auto">
            <a:xfrm>
              <a:off x="4123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1" name="Freeform 36"/>
            <p:cNvSpPr>
              <a:spLocks/>
            </p:cNvSpPr>
            <p:nvPr/>
          </p:nvSpPr>
          <p:spPr bwMode="auto">
            <a:xfrm>
              <a:off x="426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2" name="Freeform 37"/>
            <p:cNvSpPr>
              <a:spLocks/>
            </p:cNvSpPr>
            <p:nvPr/>
          </p:nvSpPr>
          <p:spPr bwMode="auto">
            <a:xfrm>
              <a:off x="4256" y="2520"/>
              <a:ext cx="17" cy="25"/>
            </a:xfrm>
            <a:custGeom>
              <a:avLst/>
              <a:gdLst>
                <a:gd name="T0" fmla="*/ 0 w 17"/>
                <a:gd name="T1" fmla="*/ 24 h 25"/>
                <a:gd name="T2" fmla="*/ 16 w 17"/>
                <a:gd name="T3" fmla="*/ 24 h 25"/>
                <a:gd name="T4" fmla="*/ 16 w 17"/>
                <a:gd name="T5" fmla="*/ 0 h 25"/>
                <a:gd name="T6" fmla="*/ 0 w 17"/>
                <a:gd name="T7" fmla="*/ 0 h 25"/>
                <a:gd name="T8" fmla="*/ 0 w 17"/>
                <a:gd name="T9" fmla="*/ 24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24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3" name="Line 38"/>
            <p:cNvSpPr>
              <a:spLocks noChangeShapeType="1"/>
            </p:cNvSpPr>
            <p:nvPr/>
          </p:nvSpPr>
          <p:spPr bwMode="auto">
            <a:xfrm>
              <a:off x="4108" y="2550"/>
              <a:ext cx="161" cy="0"/>
            </a:xfrm>
            <a:prstGeom prst="line">
              <a:avLst/>
            </a:prstGeom>
            <a:noFill/>
            <a:ln w="12699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4" name="Line 39"/>
            <p:cNvSpPr>
              <a:spLocks noChangeShapeType="1"/>
            </p:cNvSpPr>
            <p:nvPr/>
          </p:nvSpPr>
          <p:spPr bwMode="auto">
            <a:xfrm>
              <a:off x="4159" y="2522"/>
              <a:ext cx="66" cy="0"/>
            </a:xfrm>
            <a:prstGeom prst="line">
              <a:avLst/>
            </a:prstGeom>
            <a:noFill/>
            <a:ln w="12699">
              <a:solidFill>
                <a:srgbClr val="000066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5" name="Freeform 40"/>
            <p:cNvSpPr>
              <a:spLocks/>
            </p:cNvSpPr>
            <p:nvPr/>
          </p:nvSpPr>
          <p:spPr bwMode="auto">
            <a:xfrm>
              <a:off x="4133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6" name="Freeform 41"/>
            <p:cNvSpPr>
              <a:spLocks/>
            </p:cNvSpPr>
            <p:nvPr/>
          </p:nvSpPr>
          <p:spPr bwMode="auto">
            <a:xfrm>
              <a:off x="4142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7" name="Freeform 42"/>
            <p:cNvSpPr>
              <a:spLocks/>
            </p:cNvSpPr>
            <p:nvPr/>
          </p:nvSpPr>
          <p:spPr bwMode="auto">
            <a:xfrm>
              <a:off x="415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8" name="Freeform 43"/>
            <p:cNvSpPr>
              <a:spLocks/>
            </p:cNvSpPr>
            <p:nvPr/>
          </p:nvSpPr>
          <p:spPr bwMode="auto">
            <a:xfrm>
              <a:off x="416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499" name="Freeform 44"/>
            <p:cNvSpPr>
              <a:spLocks/>
            </p:cNvSpPr>
            <p:nvPr/>
          </p:nvSpPr>
          <p:spPr bwMode="auto">
            <a:xfrm>
              <a:off x="4175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500" name="Freeform 45"/>
            <p:cNvSpPr>
              <a:spLocks/>
            </p:cNvSpPr>
            <p:nvPr/>
          </p:nvSpPr>
          <p:spPr bwMode="auto">
            <a:xfrm>
              <a:off x="4186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501" name="Freeform 46"/>
            <p:cNvSpPr>
              <a:spLocks/>
            </p:cNvSpPr>
            <p:nvPr/>
          </p:nvSpPr>
          <p:spPr bwMode="auto">
            <a:xfrm>
              <a:off x="4197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502" name="Freeform 47"/>
            <p:cNvSpPr>
              <a:spLocks/>
            </p:cNvSpPr>
            <p:nvPr/>
          </p:nvSpPr>
          <p:spPr bwMode="auto">
            <a:xfrm>
              <a:off x="4207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503" name="Freeform 48"/>
            <p:cNvSpPr>
              <a:spLocks/>
            </p:cNvSpPr>
            <p:nvPr/>
          </p:nvSpPr>
          <p:spPr bwMode="auto">
            <a:xfrm>
              <a:off x="4217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504" name="Freeform 49"/>
            <p:cNvSpPr>
              <a:spLocks/>
            </p:cNvSpPr>
            <p:nvPr/>
          </p:nvSpPr>
          <p:spPr bwMode="auto">
            <a:xfrm>
              <a:off x="4228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505" name="Freeform 50"/>
            <p:cNvSpPr>
              <a:spLocks/>
            </p:cNvSpPr>
            <p:nvPr/>
          </p:nvSpPr>
          <p:spPr bwMode="auto">
            <a:xfrm>
              <a:off x="4238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sp>
          <p:nvSpPr>
            <p:cNvPr id="19506" name="Freeform 51"/>
            <p:cNvSpPr>
              <a:spLocks/>
            </p:cNvSpPr>
            <p:nvPr/>
          </p:nvSpPr>
          <p:spPr bwMode="auto">
            <a:xfrm>
              <a:off x="4249" y="2556"/>
              <a:ext cx="17" cy="25"/>
            </a:xfrm>
            <a:custGeom>
              <a:avLst/>
              <a:gdLst>
                <a:gd name="T0" fmla="*/ 0 w 17"/>
                <a:gd name="T1" fmla="*/ 0 h 25"/>
                <a:gd name="T2" fmla="*/ 16 w 17"/>
                <a:gd name="T3" fmla="*/ 0 h 25"/>
                <a:gd name="T4" fmla="*/ 16 w 17"/>
                <a:gd name="T5" fmla="*/ 24 h 25"/>
                <a:gd name="T6" fmla="*/ 0 w 17"/>
                <a:gd name="T7" fmla="*/ 24 h 25"/>
                <a:gd name="T8" fmla="*/ 0 w 17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25">
                  <a:moveTo>
                    <a:pt x="0" y="0"/>
                  </a:moveTo>
                  <a:lnTo>
                    <a:pt x="16" y="0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solidFill>
              <a:srgbClr val="322D26"/>
            </a:solidFill>
            <a:ln w="9525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endParaRPr>
            </a:p>
          </p:txBody>
        </p:sp>
        <p:grpSp>
          <p:nvGrpSpPr>
            <p:cNvPr id="19507" name="Group 52"/>
            <p:cNvGrpSpPr>
              <a:grpSpLocks/>
            </p:cNvGrpSpPr>
            <p:nvPr/>
          </p:nvGrpSpPr>
          <p:grpSpPr bwMode="auto">
            <a:xfrm>
              <a:off x="4293" y="2512"/>
              <a:ext cx="59" cy="63"/>
              <a:chOff x="4293" y="2512"/>
              <a:chExt cx="59" cy="63"/>
            </a:xfrm>
          </p:grpSpPr>
          <p:grpSp>
            <p:nvGrpSpPr>
              <p:cNvPr id="19508" name="Group 53"/>
              <p:cNvGrpSpPr>
                <a:grpSpLocks/>
              </p:cNvGrpSpPr>
              <p:nvPr/>
            </p:nvGrpSpPr>
            <p:grpSpPr bwMode="auto">
              <a:xfrm>
                <a:off x="4293" y="2512"/>
                <a:ext cx="20" cy="28"/>
                <a:chOff x="4293" y="2512"/>
                <a:chExt cx="20" cy="28"/>
              </a:xfrm>
            </p:grpSpPr>
            <p:grpSp>
              <p:nvGrpSpPr>
                <p:cNvPr id="19549" name="Group 54"/>
                <p:cNvGrpSpPr>
                  <a:grpSpLocks/>
                </p:cNvGrpSpPr>
                <p:nvPr/>
              </p:nvGrpSpPr>
              <p:grpSpPr bwMode="auto">
                <a:xfrm>
                  <a:off x="4293" y="2512"/>
                  <a:ext cx="17" cy="27"/>
                  <a:chOff x="4293" y="2512"/>
                  <a:chExt cx="17" cy="27"/>
                </a:xfrm>
              </p:grpSpPr>
              <p:sp>
                <p:nvSpPr>
                  <p:cNvPr id="19554" name="Freeform 55"/>
                  <p:cNvSpPr>
                    <a:spLocks/>
                  </p:cNvSpPr>
                  <p:nvPr/>
                </p:nvSpPr>
                <p:spPr bwMode="auto">
                  <a:xfrm>
                    <a:off x="429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55" name="Freeform 56"/>
                  <p:cNvSpPr>
                    <a:spLocks/>
                  </p:cNvSpPr>
                  <p:nvPr/>
                </p:nvSpPr>
                <p:spPr bwMode="auto">
                  <a:xfrm>
                    <a:off x="4293" y="2512"/>
                    <a:ext cx="17" cy="26"/>
                  </a:xfrm>
                  <a:custGeom>
                    <a:avLst/>
                    <a:gdLst>
                      <a:gd name="T0" fmla="*/ 0 w 17"/>
                      <a:gd name="T1" fmla="*/ 25 h 26"/>
                      <a:gd name="T2" fmla="*/ 16 w 17"/>
                      <a:gd name="T3" fmla="*/ 25 h 26"/>
                      <a:gd name="T4" fmla="*/ 16 w 17"/>
                      <a:gd name="T5" fmla="*/ 0 h 26"/>
                      <a:gd name="T6" fmla="*/ 0 w 17"/>
                      <a:gd name="T7" fmla="*/ 0 h 26"/>
                      <a:gd name="T8" fmla="*/ 0 w 17"/>
                      <a:gd name="T9" fmla="*/ 25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6">
                        <a:moveTo>
                          <a:pt x="0" y="25"/>
                        </a:moveTo>
                        <a:lnTo>
                          <a:pt x="16" y="25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9550" name="Group 57"/>
                <p:cNvGrpSpPr>
                  <a:grpSpLocks/>
                </p:cNvGrpSpPr>
                <p:nvPr/>
              </p:nvGrpSpPr>
              <p:grpSpPr bwMode="auto">
                <a:xfrm>
                  <a:off x="4295" y="2514"/>
                  <a:ext cx="18" cy="25"/>
                  <a:chOff x="4295" y="2514"/>
                  <a:chExt cx="18" cy="25"/>
                </a:xfrm>
              </p:grpSpPr>
              <p:sp>
                <p:nvSpPr>
                  <p:cNvPr id="19552" name="Freeform 58"/>
                  <p:cNvSpPr>
                    <a:spLocks/>
                  </p:cNvSpPr>
                  <p:nvPr/>
                </p:nvSpPr>
                <p:spPr bwMode="auto">
                  <a:xfrm>
                    <a:off x="4296" y="2516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53" name="Freeform 59"/>
                  <p:cNvSpPr>
                    <a:spLocks/>
                  </p:cNvSpPr>
                  <p:nvPr/>
                </p:nvSpPr>
                <p:spPr bwMode="auto">
                  <a:xfrm>
                    <a:off x="4295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9551" name="Freeform 60"/>
                <p:cNvSpPr>
                  <a:spLocks/>
                </p:cNvSpPr>
                <p:nvPr/>
              </p:nvSpPr>
              <p:spPr bwMode="auto">
                <a:xfrm>
                  <a:off x="4295" y="2516"/>
                  <a:ext cx="17" cy="24"/>
                </a:xfrm>
                <a:custGeom>
                  <a:avLst/>
                  <a:gdLst>
                    <a:gd name="T0" fmla="*/ 0 w 17"/>
                    <a:gd name="T1" fmla="*/ 0 h 24"/>
                    <a:gd name="T2" fmla="*/ 16 w 17"/>
                    <a:gd name="T3" fmla="*/ 0 h 24"/>
                    <a:gd name="T4" fmla="*/ 16 w 17"/>
                    <a:gd name="T5" fmla="*/ 23 h 24"/>
                    <a:gd name="T6" fmla="*/ 0 w 17"/>
                    <a:gd name="T7" fmla="*/ 23 h 24"/>
                    <a:gd name="T8" fmla="*/ 0 w 17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3"/>
                      </a:lnTo>
                      <a:lnTo>
                        <a:pt x="0" y="2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9509" name="Group 61"/>
              <p:cNvGrpSpPr>
                <a:grpSpLocks/>
              </p:cNvGrpSpPr>
              <p:nvPr/>
            </p:nvGrpSpPr>
            <p:grpSpPr bwMode="auto">
              <a:xfrm>
                <a:off x="4293" y="2546"/>
                <a:ext cx="20" cy="29"/>
                <a:chOff x="4293" y="2546"/>
                <a:chExt cx="20" cy="29"/>
              </a:xfrm>
            </p:grpSpPr>
            <p:grpSp>
              <p:nvGrpSpPr>
                <p:cNvPr id="19542" name="Group 62"/>
                <p:cNvGrpSpPr>
                  <a:grpSpLocks/>
                </p:cNvGrpSpPr>
                <p:nvPr/>
              </p:nvGrpSpPr>
              <p:grpSpPr bwMode="auto">
                <a:xfrm>
                  <a:off x="4293" y="2546"/>
                  <a:ext cx="17" cy="26"/>
                  <a:chOff x="4293" y="2546"/>
                  <a:chExt cx="17" cy="26"/>
                </a:xfrm>
              </p:grpSpPr>
              <p:sp>
                <p:nvSpPr>
                  <p:cNvPr id="19547" name="Freeform 63"/>
                  <p:cNvSpPr>
                    <a:spLocks/>
                  </p:cNvSpPr>
                  <p:nvPr/>
                </p:nvSpPr>
                <p:spPr bwMode="auto">
                  <a:xfrm>
                    <a:off x="4293" y="2547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48" name="Freeform 64"/>
                  <p:cNvSpPr>
                    <a:spLocks/>
                  </p:cNvSpPr>
                  <p:nvPr/>
                </p:nvSpPr>
                <p:spPr bwMode="auto">
                  <a:xfrm>
                    <a:off x="4293" y="2546"/>
                    <a:ext cx="17" cy="24"/>
                  </a:xfrm>
                  <a:custGeom>
                    <a:avLst/>
                    <a:gdLst>
                      <a:gd name="T0" fmla="*/ 0 w 17"/>
                      <a:gd name="T1" fmla="*/ 23 h 24"/>
                      <a:gd name="T2" fmla="*/ 16 w 17"/>
                      <a:gd name="T3" fmla="*/ 23 h 24"/>
                      <a:gd name="T4" fmla="*/ 16 w 17"/>
                      <a:gd name="T5" fmla="*/ 0 h 24"/>
                      <a:gd name="T6" fmla="*/ 0 w 17"/>
                      <a:gd name="T7" fmla="*/ 0 h 24"/>
                      <a:gd name="T8" fmla="*/ 0 w 17"/>
                      <a:gd name="T9" fmla="*/ 23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0" y="23"/>
                        </a:moveTo>
                        <a:lnTo>
                          <a:pt x="16" y="23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9543" name="Group 65"/>
                <p:cNvGrpSpPr>
                  <a:grpSpLocks/>
                </p:cNvGrpSpPr>
                <p:nvPr/>
              </p:nvGrpSpPr>
              <p:grpSpPr bwMode="auto">
                <a:xfrm>
                  <a:off x="4295" y="2550"/>
                  <a:ext cx="18" cy="25"/>
                  <a:chOff x="4295" y="2550"/>
                  <a:chExt cx="18" cy="25"/>
                </a:xfrm>
              </p:grpSpPr>
              <p:sp>
                <p:nvSpPr>
                  <p:cNvPr id="19545" name="Freeform 66"/>
                  <p:cNvSpPr>
                    <a:spLocks/>
                  </p:cNvSpPr>
                  <p:nvPr/>
                </p:nvSpPr>
                <p:spPr bwMode="auto">
                  <a:xfrm>
                    <a:off x="4296" y="2550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46" name="Freeform 67"/>
                  <p:cNvSpPr>
                    <a:spLocks/>
                  </p:cNvSpPr>
                  <p:nvPr/>
                </p:nvSpPr>
                <p:spPr bwMode="auto">
                  <a:xfrm>
                    <a:off x="4295" y="2550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9544" name="Freeform 68"/>
                <p:cNvSpPr>
                  <a:spLocks/>
                </p:cNvSpPr>
                <p:nvPr/>
              </p:nvSpPr>
              <p:spPr bwMode="auto">
                <a:xfrm>
                  <a:off x="4295" y="25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16 w 17"/>
                    <a:gd name="T3" fmla="*/ 0 h 25"/>
                    <a:gd name="T4" fmla="*/ 16 w 17"/>
                    <a:gd name="T5" fmla="*/ 24 h 25"/>
                    <a:gd name="T6" fmla="*/ 0 w 17"/>
                    <a:gd name="T7" fmla="*/ 24 h 25"/>
                    <a:gd name="T8" fmla="*/ 0 w 17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9510" name="Group 69"/>
              <p:cNvGrpSpPr>
                <a:grpSpLocks/>
              </p:cNvGrpSpPr>
              <p:nvPr/>
            </p:nvGrpSpPr>
            <p:grpSpPr bwMode="auto">
              <a:xfrm>
                <a:off x="4313" y="2512"/>
                <a:ext cx="19" cy="28"/>
                <a:chOff x="4313" y="2512"/>
                <a:chExt cx="19" cy="28"/>
              </a:xfrm>
            </p:grpSpPr>
            <p:grpSp>
              <p:nvGrpSpPr>
                <p:cNvPr id="19535" name="Group 70"/>
                <p:cNvGrpSpPr>
                  <a:grpSpLocks/>
                </p:cNvGrpSpPr>
                <p:nvPr/>
              </p:nvGrpSpPr>
              <p:grpSpPr bwMode="auto">
                <a:xfrm>
                  <a:off x="4313" y="2512"/>
                  <a:ext cx="17" cy="27"/>
                  <a:chOff x="4313" y="2512"/>
                  <a:chExt cx="17" cy="27"/>
                </a:xfrm>
              </p:grpSpPr>
              <p:sp>
                <p:nvSpPr>
                  <p:cNvPr id="19540" name="Freeform 71"/>
                  <p:cNvSpPr>
                    <a:spLocks/>
                  </p:cNvSpPr>
                  <p:nvPr/>
                </p:nvSpPr>
                <p:spPr bwMode="auto">
                  <a:xfrm>
                    <a:off x="431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41" name="Freeform 72"/>
                  <p:cNvSpPr>
                    <a:spLocks/>
                  </p:cNvSpPr>
                  <p:nvPr/>
                </p:nvSpPr>
                <p:spPr bwMode="auto">
                  <a:xfrm>
                    <a:off x="4313" y="2512"/>
                    <a:ext cx="17" cy="26"/>
                  </a:xfrm>
                  <a:custGeom>
                    <a:avLst/>
                    <a:gdLst>
                      <a:gd name="T0" fmla="*/ 0 w 17"/>
                      <a:gd name="T1" fmla="*/ 25 h 26"/>
                      <a:gd name="T2" fmla="*/ 16 w 17"/>
                      <a:gd name="T3" fmla="*/ 25 h 26"/>
                      <a:gd name="T4" fmla="*/ 16 w 17"/>
                      <a:gd name="T5" fmla="*/ 0 h 26"/>
                      <a:gd name="T6" fmla="*/ 0 w 17"/>
                      <a:gd name="T7" fmla="*/ 0 h 26"/>
                      <a:gd name="T8" fmla="*/ 0 w 17"/>
                      <a:gd name="T9" fmla="*/ 25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6">
                        <a:moveTo>
                          <a:pt x="0" y="25"/>
                        </a:moveTo>
                        <a:lnTo>
                          <a:pt x="16" y="25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9536" name="Group 73"/>
                <p:cNvGrpSpPr>
                  <a:grpSpLocks/>
                </p:cNvGrpSpPr>
                <p:nvPr/>
              </p:nvGrpSpPr>
              <p:grpSpPr bwMode="auto">
                <a:xfrm>
                  <a:off x="4313" y="2514"/>
                  <a:ext cx="19" cy="25"/>
                  <a:chOff x="4313" y="2514"/>
                  <a:chExt cx="19" cy="25"/>
                </a:xfrm>
              </p:grpSpPr>
              <p:sp>
                <p:nvSpPr>
                  <p:cNvPr id="19538" name="Freeform 74"/>
                  <p:cNvSpPr>
                    <a:spLocks/>
                  </p:cNvSpPr>
                  <p:nvPr/>
                </p:nvSpPr>
                <p:spPr bwMode="auto">
                  <a:xfrm>
                    <a:off x="4315" y="2516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39" name="Freeform 75"/>
                  <p:cNvSpPr>
                    <a:spLocks/>
                  </p:cNvSpPr>
                  <p:nvPr/>
                </p:nvSpPr>
                <p:spPr bwMode="auto">
                  <a:xfrm>
                    <a:off x="431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9537" name="Freeform 76"/>
                <p:cNvSpPr>
                  <a:spLocks/>
                </p:cNvSpPr>
                <p:nvPr/>
              </p:nvSpPr>
              <p:spPr bwMode="auto">
                <a:xfrm>
                  <a:off x="4315" y="2516"/>
                  <a:ext cx="17" cy="24"/>
                </a:xfrm>
                <a:custGeom>
                  <a:avLst/>
                  <a:gdLst>
                    <a:gd name="T0" fmla="*/ 0 w 17"/>
                    <a:gd name="T1" fmla="*/ 0 h 24"/>
                    <a:gd name="T2" fmla="*/ 16 w 17"/>
                    <a:gd name="T3" fmla="*/ 0 h 24"/>
                    <a:gd name="T4" fmla="*/ 16 w 17"/>
                    <a:gd name="T5" fmla="*/ 23 h 24"/>
                    <a:gd name="T6" fmla="*/ 0 w 17"/>
                    <a:gd name="T7" fmla="*/ 23 h 24"/>
                    <a:gd name="T8" fmla="*/ 0 w 17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3"/>
                      </a:lnTo>
                      <a:lnTo>
                        <a:pt x="0" y="2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9511" name="Group 77"/>
              <p:cNvGrpSpPr>
                <a:grpSpLocks/>
              </p:cNvGrpSpPr>
              <p:nvPr/>
            </p:nvGrpSpPr>
            <p:grpSpPr bwMode="auto">
              <a:xfrm>
                <a:off x="4313" y="2546"/>
                <a:ext cx="19" cy="29"/>
                <a:chOff x="4313" y="2546"/>
                <a:chExt cx="19" cy="29"/>
              </a:xfrm>
            </p:grpSpPr>
            <p:grpSp>
              <p:nvGrpSpPr>
                <p:cNvPr id="19528" name="Group 78"/>
                <p:cNvGrpSpPr>
                  <a:grpSpLocks/>
                </p:cNvGrpSpPr>
                <p:nvPr/>
              </p:nvGrpSpPr>
              <p:grpSpPr bwMode="auto">
                <a:xfrm>
                  <a:off x="4313" y="2546"/>
                  <a:ext cx="17" cy="26"/>
                  <a:chOff x="4313" y="2546"/>
                  <a:chExt cx="17" cy="26"/>
                </a:xfrm>
              </p:grpSpPr>
              <p:sp>
                <p:nvSpPr>
                  <p:cNvPr id="19533" name="Freeform 79"/>
                  <p:cNvSpPr>
                    <a:spLocks/>
                  </p:cNvSpPr>
                  <p:nvPr/>
                </p:nvSpPr>
                <p:spPr bwMode="auto">
                  <a:xfrm>
                    <a:off x="4313" y="2547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34" name="Freeform 80"/>
                  <p:cNvSpPr>
                    <a:spLocks/>
                  </p:cNvSpPr>
                  <p:nvPr/>
                </p:nvSpPr>
                <p:spPr bwMode="auto">
                  <a:xfrm>
                    <a:off x="4313" y="2546"/>
                    <a:ext cx="17" cy="24"/>
                  </a:xfrm>
                  <a:custGeom>
                    <a:avLst/>
                    <a:gdLst>
                      <a:gd name="T0" fmla="*/ 0 w 17"/>
                      <a:gd name="T1" fmla="*/ 23 h 24"/>
                      <a:gd name="T2" fmla="*/ 16 w 17"/>
                      <a:gd name="T3" fmla="*/ 23 h 24"/>
                      <a:gd name="T4" fmla="*/ 16 w 17"/>
                      <a:gd name="T5" fmla="*/ 0 h 24"/>
                      <a:gd name="T6" fmla="*/ 0 w 17"/>
                      <a:gd name="T7" fmla="*/ 0 h 24"/>
                      <a:gd name="T8" fmla="*/ 0 w 17"/>
                      <a:gd name="T9" fmla="*/ 23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0" y="23"/>
                        </a:moveTo>
                        <a:lnTo>
                          <a:pt x="16" y="23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9529" name="Group 81"/>
                <p:cNvGrpSpPr>
                  <a:grpSpLocks/>
                </p:cNvGrpSpPr>
                <p:nvPr/>
              </p:nvGrpSpPr>
              <p:grpSpPr bwMode="auto">
                <a:xfrm>
                  <a:off x="4313" y="2550"/>
                  <a:ext cx="19" cy="25"/>
                  <a:chOff x="4313" y="2550"/>
                  <a:chExt cx="19" cy="25"/>
                </a:xfrm>
              </p:grpSpPr>
              <p:sp>
                <p:nvSpPr>
                  <p:cNvPr id="19531" name="Freeform 82"/>
                  <p:cNvSpPr>
                    <a:spLocks/>
                  </p:cNvSpPr>
                  <p:nvPr/>
                </p:nvSpPr>
                <p:spPr bwMode="auto">
                  <a:xfrm>
                    <a:off x="4315" y="2550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32" name="Freeform 83"/>
                  <p:cNvSpPr>
                    <a:spLocks/>
                  </p:cNvSpPr>
                  <p:nvPr/>
                </p:nvSpPr>
                <p:spPr bwMode="auto">
                  <a:xfrm>
                    <a:off x="4313" y="2550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9530" name="Freeform 84"/>
                <p:cNvSpPr>
                  <a:spLocks/>
                </p:cNvSpPr>
                <p:nvPr/>
              </p:nvSpPr>
              <p:spPr bwMode="auto">
                <a:xfrm>
                  <a:off x="4315" y="25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16 w 17"/>
                    <a:gd name="T3" fmla="*/ 0 h 25"/>
                    <a:gd name="T4" fmla="*/ 16 w 17"/>
                    <a:gd name="T5" fmla="*/ 24 h 25"/>
                    <a:gd name="T6" fmla="*/ 0 w 17"/>
                    <a:gd name="T7" fmla="*/ 24 h 25"/>
                    <a:gd name="T8" fmla="*/ 0 w 17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9512" name="Group 85"/>
              <p:cNvGrpSpPr>
                <a:grpSpLocks/>
              </p:cNvGrpSpPr>
              <p:nvPr/>
            </p:nvGrpSpPr>
            <p:grpSpPr bwMode="auto">
              <a:xfrm>
                <a:off x="4331" y="2512"/>
                <a:ext cx="21" cy="28"/>
                <a:chOff x="4331" y="2512"/>
                <a:chExt cx="21" cy="28"/>
              </a:xfrm>
            </p:grpSpPr>
            <p:grpSp>
              <p:nvGrpSpPr>
                <p:cNvPr id="19521" name="Group 86"/>
                <p:cNvGrpSpPr>
                  <a:grpSpLocks/>
                </p:cNvGrpSpPr>
                <p:nvPr/>
              </p:nvGrpSpPr>
              <p:grpSpPr bwMode="auto">
                <a:xfrm>
                  <a:off x="4331" y="2512"/>
                  <a:ext cx="18" cy="27"/>
                  <a:chOff x="4331" y="2512"/>
                  <a:chExt cx="18" cy="27"/>
                </a:xfrm>
              </p:grpSpPr>
              <p:sp>
                <p:nvSpPr>
                  <p:cNvPr id="19526" name="Freeform 87"/>
                  <p:cNvSpPr>
                    <a:spLocks/>
                  </p:cNvSpPr>
                  <p:nvPr/>
                </p:nvSpPr>
                <p:spPr bwMode="auto">
                  <a:xfrm>
                    <a:off x="4332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27" name="Freeform 88"/>
                  <p:cNvSpPr>
                    <a:spLocks/>
                  </p:cNvSpPr>
                  <p:nvPr/>
                </p:nvSpPr>
                <p:spPr bwMode="auto">
                  <a:xfrm>
                    <a:off x="4331" y="2512"/>
                    <a:ext cx="17" cy="26"/>
                  </a:xfrm>
                  <a:custGeom>
                    <a:avLst/>
                    <a:gdLst>
                      <a:gd name="T0" fmla="*/ 0 w 17"/>
                      <a:gd name="T1" fmla="*/ 25 h 26"/>
                      <a:gd name="T2" fmla="*/ 16 w 17"/>
                      <a:gd name="T3" fmla="*/ 25 h 26"/>
                      <a:gd name="T4" fmla="*/ 16 w 17"/>
                      <a:gd name="T5" fmla="*/ 0 h 26"/>
                      <a:gd name="T6" fmla="*/ 0 w 17"/>
                      <a:gd name="T7" fmla="*/ 0 h 26"/>
                      <a:gd name="T8" fmla="*/ 0 w 17"/>
                      <a:gd name="T9" fmla="*/ 25 h 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6">
                        <a:moveTo>
                          <a:pt x="0" y="25"/>
                        </a:moveTo>
                        <a:lnTo>
                          <a:pt x="16" y="25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5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9522" name="Group 89"/>
                <p:cNvGrpSpPr>
                  <a:grpSpLocks/>
                </p:cNvGrpSpPr>
                <p:nvPr/>
              </p:nvGrpSpPr>
              <p:grpSpPr bwMode="auto">
                <a:xfrm>
                  <a:off x="4333" y="2514"/>
                  <a:ext cx="19" cy="25"/>
                  <a:chOff x="4333" y="2514"/>
                  <a:chExt cx="19" cy="25"/>
                </a:xfrm>
              </p:grpSpPr>
              <p:sp>
                <p:nvSpPr>
                  <p:cNvPr id="19524" name="Freeform 90"/>
                  <p:cNvSpPr>
                    <a:spLocks/>
                  </p:cNvSpPr>
                  <p:nvPr/>
                </p:nvSpPr>
                <p:spPr bwMode="auto">
                  <a:xfrm>
                    <a:off x="4335" y="2516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25" name="Freeform 91"/>
                  <p:cNvSpPr>
                    <a:spLocks/>
                  </p:cNvSpPr>
                  <p:nvPr/>
                </p:nvSpPr>
                <p:spPr bwMode="auto">
                  <a:xfrm>
                    <a:off x="4333" y="2514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9523" name="Freeform 92"/>
                <p:cNvSpPr>
                  <a:spLocks/>
                </p:cNvSpPr>
                <p:nvPr/>
              </p:nvSpPr>
              <p:spPr bwMode="auto">
                <a:xfrm>
                  <a:off x="4333" y="2516"/>
                  <a:ext cx="17" cy="24"/>
                </a:xfrm>
                <a:custGeom>
                  <a:avLst/>
                  <a:gdLst>
                    <a:gd name="T0" fmla="*/ 0 w 17"/>
                    <a:gd name="T1" fmla="*/ 0 h 24"/>
                    <a:gd name="T2" fmla="*/ 16 w 17"/>
                    <a:gd name="T3" fmla="*/ 0 h 24"/>
                    <a:gd name="T4" fmla="*/ 16 w 17"/>
                    <a:gd name="T5" fmla="*/ 23 h 24"/>
                    <a:gd name="T6" fmla="*/ 0 w 17"/>
                    <a:gd name="T7" fmla="*/ 23 h 24"/>
                    <a:gd name="T8" fmla="*/ 0 w 17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4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3"/>
                      </a:lnTo>
                      <a:lnTo>
                        <a:pt x="0" y="2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9513" name="Group 93"/>
              <p:cNvGrpSpPr>
                <a:grpSpLocks/>
              </p:cNvGrpSpPr>
              <p:nvPr/>
            </p:nvGrpSpPr>
            <p:grpSpPr bwMode="auto">
              <a:xfrm>
                <a:off x="4331" y="2546"/>
                <a:ext cx="21" cy="29"/>
                <a:chOff x="4331" y="2546"/>
                <a:chExt cx="21" cy="29"/>
              </a:xfrm>
            </p:grpSpPr>
            <p:grpSp>
              <p:nvGrpSpPr>
                <p:cNvPr id="19514" name="Group 94"/>
                <p:cNvGrpSpPr>
                  <a:grpSpLocks/>
                </p:cNvGrpSpPr>
                <p:nvPr/>
              </p:nvGrpSpPr>
              <p:grpSpPr bwMode="auto">
                <a:xfrm>
                  <a:off x="4331" y="2546"/>
                  <a:ext cx="18" cy="26"/>
                  <a:chOff x="4331" y="2546"/>
                  <a:chExt cx="18" cy="26"/>
                </a:xfrm>
              </p:grpSpPr>
              <p:sp>
                <p:nvSpPr>
                  <p:cNvPr id="19519" name="Freeform 95"/>
                  <p:cNvSpPr>
                    <a:spLocks/>
                  </p:cNvSpPr>
                  <p:nvPr/>
                </p:nvSpPr>
                <p:spPr bwMode="auto">
                  <a:xfrm>
                    <a:off x="4332" y="2547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20" name="Freeform 96"/>
                  <p:cNvSpPr>
                    <a:spLocks/>
                  </p:cNvSpPr>
                  <p:nvPr/>
                </p:nvSpPr>
                <p:spPr bwMode="auto">
                  <a:xfrm>
                    <a:off x="4331" y="2546"/>
                    <a:ext cx="17" cy="24"/>
                  </a:xfrm>
                  <a:custGeom>
                    <a:avLst/>
                    <a:gdLst>
                      <a:gd name="T0" fmla="*/ 0 w 17"/>
                      <a:gd name="T1" fmla="*/ 23 h 24"/>
                      <a:gd name="T2" fmla="*/ 16 w 17"/>
                      <a:gd name="T3" fmla="*/ 23 h 24"/>
                      <a:gd name="T4" fmla="*/ 16 w 17"/>
                      <a:gd name="T5" fmla="*/ 0 h 24"/>
                      <a:gd name="T6" fmla="*/ 0 w 17"/>
                      <a:gd name="T7" fmla="*/ 0 h 24"/>
                      <a:gd name="T8" fmla="*/ 0 w 17"/>
                      <a:gd name="T9" fmla="*/ 23 h 2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0" y="23"/>
                        </a:moveTo>
                        <a:lnTo>
                          <a:pt x="16" y="23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3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19515" name="Group 97"/>
                <p:cNvGrpSpPr>
                  <a:grpSpLocks/>
                </p:cNvGrpSpPr>
                <p:nvPr/>
              </p:nvGrpSpPr>
              <p:grpSpPr bwMode="auto">
                <a:xfrm>
                  <a:off x="4333" y="2550"/>
                  <a:ext cx="19" cy="25"/>
                  <a:chOff x="4333" y="2550"/>
                  <a:chExt cx="19" cy="25"/>
                </a:xfrm>
              </p:grpSpPr>
              <p:sp>
                <p:nvSpPr>
                  <p:cNvPr id="19517" name="Freeform 98"/>
                  <p:cNvSpPr>
                    <a:spLocks/>
                  </p:cNvSpPr>
                  <p:nvPr/>
                </p:nvSpPr>
                <p:spPr bwMode="auto">
                  <a:xfrm>
                    <a:off x="4335" y="2550"/>
                    <a:ext cx="17" cy="1"/>
                  </a:xfrm>
                  <a:custGeom>
                    <a:avLst/>
                    <a:gdLst>
                      <a:gd name="T0" fmla="*/ 0 w 17"/>
                      <a:gd name="T1" fmla="*/ 0 h 1"/>
                      <a:gd name="T2" fmla="*/ 16 w 17"/>
                      <a:gd name="T3" fmla="*/ 0 h 1"/>
                      <a:gd name="T4" fmla="*/ 16 w 17"/>
                      <a:gd name="T5" fmla="*/ 0 h 1"/>
                      <a:gd name="T6" fmla="*/ 0 w 17"/>
                      <a:gd name="T7" fmla="*/ 0 h 1"/>
                      <a:gd name="T8" fmla="*/ 0 w 17"/>
                      <a:gd name="T9" fmla="*/ 0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1">
                        <a:moveTo>
                          <a:pt x="0" y="0"/>
                        </a:moveTo>
                        <a:lnTo>
                          <a:pt x="16" y="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  <p:sp>
                <p:nvSpPr>
                  <p:cNvPr id="19518" name="Freeform 99"/>
                  <p:cNvSpPr>
                    <a:spLocks/>
                  </p:cNvSpPr>
                  <p:nvPr/>
                </p:nvSpPr>
                <p:spPr bwMode="auto">
                  <a:xfrm>
                    <a:off x="4333" y="2550"/>
                    <a:ext cx="17" cy="25"/>
                  </a:xfrm>
                  <a:custGeom>
                    <a:avLst/>
                    <a:gdLst>
                      <a:gd name="T0" fmla="*/ 0 w 17"/>
                      <a:gd name="T1" fmla="*/ 24 h 25"/>
                      <a:gd name="T2" fmla="*/ 16 w 17"/>
                      <a:gd name="T3" fmla="*/ 24 h 25"/>
                      <a:gd name="T4" fmla="*/ 16 w 17"/>
                      <a:gd name="T5" fmla="*/ 0 h 25"/>
                      <a:gd name="T6" fmla="*/ 0 w 17"/>
                      <a:gd name="T7" fmla="*/ 0 h 25"/>
                      <a:gd name="T8" fmla="*/ 0 w 17"/>
                      <a:gd name="T9" fmla="*/ 24 h 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0" y="24"/>
                        </a:moveTo>
                        <a:lnTo>
                          <a:pt x="16" y="24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</a:path>
                    </a:pathLst>
                  </a:custGeom>
                  <a:solidFill>
                    <a:srgbClr val="322D26"/>
                  </a:solidFill>
                  <a:ln w="9525" cap="rnd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 sz="2400">
                      <a:solidFill>
                        <a:srgbClr val="000066"/>
                      </a:solidFill>
                      <a:latin typeface="+mn-lt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9516" name="Freeform 100"/>
                <p:cNvSpPr>
                  <a:spLocks/>
                </p:cNvSpPr>
                <p:nvPr/>
              </p:nvSpPr>
              <p:spPr bwMode="auto">
                <a:xfrm>
                  <a:off x="4333" y="2550"/>
                  <a:ext cx="17" cy="25"/>
                </a:xfrm>
                <a:custGeom>
                  <a:avLst/>
                  <a:gdLst>
                    <a:gd name="T0" fmla="*/ 0 w 17"/>
                    <a:gd name="T1" fmla="*/ 0 h 25"/>
                    <a:gd name="T2" fmla="*/ 16 w 17"/>
                    <a:gd name="T3" fmla="*/ 0 h 25"/>
                    <a:gd name="T4" fmla="*/ 16 w 17"/>
                    <a:gd name="T5" fmla="*/ 24 h 25"/>
                    <a:gd name="T6" fmla="*/ 0 w 17"/>
                    <a:gd name="T7" fmla="*/ 24 h 25"/>
                    <a:gd name="T8" fmla="*/ 0 w 17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25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16" y="24"/>
                      </a:lnTo>
                      <a:lnTo>
                        <a:pt x="0" y="2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9E7D1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400">
                    <a:solidFill>
                      <a:srgbClr val="000066"/>
                    </a:solidFill>
                    <a:latin typeface="+mn-lt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pic>
        <p:nvPicPr>
          <p:cNvPr id="19473" name="Picture 10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164" y="1388745"/>
            <a:ext cx="457200" cy="40033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74" name="Line 109"/>
          <p:cNvSpPr>
            <a:spLocks noChangeShapeType="1"/>
          </p:cNvSpPr>
          <p:nvPr/>
        </p:nvSpPr>
        <p:spPr bwMode="auto">
          <a:xfrm flipV="1">
            <a:off x="3254564" y="1274731"/>
            <a:ext cx="0" cy="114014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9475" name="Line 110"/>
          <p:cNvSpPr>
            <a:spLocks noChangeShapeType="1"/>
          </p:cNvSpPr>
          <p:nvPr/>
        </p:nvSpPr>
        <p:spPr bwMode="auto">
          <a:xfrm>
            <a:off x="5388164" y="3332131"/>
            <a:ext cx="0" cy="285464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9476" name="Text Box 185"/>
          <p:cNvSpPr txBox="1">
            <a:spLocks noChangeArrowheads="1"/>
          </p:cNvSpPr>
          <p:nvPr/>
        </p:nvSpPr>
        <p:spPr bwMode="auto">
          <a:xfrm>
            <a:off x="3483164" y="874395"/>
            <a:ext cx="1143000" cy="452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97" tIns="41099" rIns="82197" bIns="41099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LAN1</a:t>
            </a:r>
          </a:p>
        </p:txBody>
      </p:sp>
      <p:sp>
        <p:nvSpPr>
          <p:cNvPr id="19477" name="Text Box 186"/>
          <p:cNvSpPr txBox="1">
            <a:spLocks noChangeArrowheads="1"/>
          </p:cNvSpPr>
          <p:nvPr/>
        </p:nvSpPr>
        <p:spPr bwMode="auto">
          <a:xfrm>
            <a:off x="1144912" y="2065973"/>
            <a:ext cx="1367246" cy="452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97" tIns="41099" rIns="82197" bIns="41099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路由器</a:t>
            </a:r>
          </a:p>
        </p:txBody>
      </p:sp>
      <p:sp>
        <p:nvSpPr>
          <p:cNvPr id="19478" name="Rectangle 187"/>
          <p:cNvSpPr>
            <a:spLocks noChangeArrowheads="1"/>
          </p:cNvSpPr>
          <p:nvPr/>
        </p:nvSpPr>
        <p:spPr bwMode="auto">
          <a:xfrm>
            <a:off x="2627909" y="2143983"/>
            <a:ext cx="4218851" cy="45176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1631" tIns="40816" rIns="81631" bIns="40816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kumimoji="1" lang="zh-CN" altLang="en-US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两人</a:t>
            </a:r>
            <a:r>
              <a:rPr kumimoji="1" lang="en-US" altLang="zh-CN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LAN</a:t>
            </a:r>
            <a:r>
              <a:rPr kumimoji="1" lang="zh-CN" altLang="en-US" sz="240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使用路由器连接起来</a:t>
            </a:r>
          </a:p>
        </p:txBody>
      </p:sp>
      <p:sp>
        <p:nvSpPr>
          <p:cNvPr id="19479" name="Line 189"/>
          <p:cNvSpPr>
            <a:spLocks noChangeShapeType="1"/>
          </p:cNvSpPr>
          <p:nvPr/>
        </p:nvSpPr>
        <p:spPr bwMode="auto">
          <a:xfrm>
            <a:off x="847733" y="2455164"/>
            <a:ext cx="1185454" cy="894112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148041"/>
              </p:ext>
            </p:extLst>
          </p:nvPr>
        </p:nvGraphicFramePr>
        <p:xfrm>
          <a:off x="1907704" y="772795"/>
          <a:ext cx="5222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7" name="Visio" r:id="rId5" imgW="1045907" imgH="1232205" progId="Visio.Drawing.11">
                  <p:embed/>
                </p:oleObj>
              </mc:Choice>
              <mc:Fallback>
                <p:oleObj name="Visio" r:id="rId5" imgW="1045907" imgH="1232205" progId="Visio.Drawing.11">
                  <p:embed/>
                  <p:pic>
                    <p:nvPicPr>
                      <p:cNvPr id="0" name="对象 19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772795"/>
                        <a:ext cx="5222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对象 1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9846196"/>
              </p:ext>
            </p:extLst>
          </p:nvPr>
        </p:nvGraphicFramePr>
        <p:xfrm>
          <a:off x="2808477" y="779009"/>
          <a:ext cx="5222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8" name="Visio" r:id="rId7" imgW="1045907" imgH="1232205" progId="Visio.Drawing.11">
                  <p:embed/>
                </p:oleObj>
              </mc:Choice>
              <mc:Fallback>
                <p:oleObj name="Visio" r:id="rId7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477" y="779009"/>
                        <a:ext cx="5222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对象 1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941510"/>
              </p:ext>
            </p:extLst>
          </p:nvPr>
        </p:nvGraphicFramePr>
        <p:xfrm>
          <a:off x="2341240" y="1298302"/>
          <a:ext cx="5222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89" name="Visio" r:id="rId8" imgW="1045907" imgH="1232205" progId="Visio.Drawing.11">
                  <p:embed/>
                </p:oleObj>
              </mc:Choice>
              <mc:Fallback>
                <p:oleObj name="Visio" r:id="rId8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240" y="1298302"/>
                        <a:ext cx="5222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对象 1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260996"/>
              </p:ext>
            </p:extLst>
          </p:nvPr>
        </p:nvGraphicFramePr>
        <p:xfrm>
          <a:off x="3102164" y="2787774"/>
          <a:ext cx="5222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0" name="Visio" r:id="rId9" imgW="1045907" imgH="1232205" progId="Visio.Drawing.11">
                  <p:embed/>
                </p:oleObj>
              </mc:Choice>
              <mc:Fallback>
                <p:oleObj name="Visio" r:id="rId9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164" y="2787774"/>
                        <a:ext cx="5222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对象 1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860695"/>
              </p:ext>
            </p:extLst>
          </p:nvPr>
        </p:nvGraphicFramePr>
        <p:xfrm>
          <a:off x="4214922" y="2801939"/>
          <a:ext cx="5222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1" name="Visio" r:id="rId10" imgW="1045907" imgH="1232205" progId="Visio.Drawing.11">
                  <p:embed/>
                </p:oleObj>
              </mc:Choice>
              <mc:Fallback>
                <p:oleObj name="Visio" r:id="rId10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922" y="2801939"/>
                        <a:ext cx="5222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对象 1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253444"/>
              </p:ext>
            </p:extLst>
          </p:nvPr>
        </p:nvGraphicFramePr>
        <p:xfrm>
          <a:off x="3864164" y="3432953"/>
          <a:ext cx="5222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2" name="Visio" r:id="rId11" imgW="1045907" imgH="1232205" progId="Visio.Drawing.11">
                  <p:embed/>
                </p:oleObj>
              </mc:Choice>
              <mc:Fallback>
                <p:oleObj name="Visio" r:id="rId11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4164" y="3432953"/>
                        <a:ext cx="5222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对象 1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5803430"/>
              </p:ext>
            </p:extLst>
          </p:nvPr>
        </p:nvGraphicFramePr>
        <p:xfrm>
          <a:off x="2671203" y="3455575"/>
          <a:ext cx="5222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3" name="Visio" r:id="rId12" imgW="1045907" imgH="1232205" progId="Visio.Drawing.11">
                  <p:embed/>
                </p:oleObj>
              </mc:Choice>
              <mc:Fallback>
                <p:oleObj name="Visio" r:id="rId12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203" y="3455575"/>
                        <a:ext cx="5222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Line 110"/>
          <p:cNvSpPr>
            <a:spLocks noChangeShapeType="1"/>
          </p:cNvSpPr>
          <p:nvPr/>
        </p:nvSpPr>
        <p:spPr bwMode="auto">
          <a:xfrm flipV="1">
            <a:off x="4499992" y="3190515"/>
            <a:ext cx="0" cy="11401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19" name="Line 110"/>
          <p:cNvSpPr>
            <a:spLocks noChangeShapeType="1"/>
          </p:cNvSpPr>
          <p:nvPr/>
        </p:nvSpPr>
        <p:spPr bwMode="auto">
          <a:xfrm flipV="1">
            <a:off x="3858837" y="2313719"/>
            <a:ext cx="0" cy="11401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547" tIns="28774" rIns="57547" bIns="28774" anchor="ctr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51470"/>
            <a:ext cx="6541232" cy="483518"/>
          </a:xfrm>
        </p:spPr>
        <p:txBody>
          <a:bodyPr/>
          <a:lstStyle/>
          <a:p>
            <a:pPr algn="l" eaLnBrk="1" hangingPunct="1"/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1.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构建局域网案例</a:t>
            </a:r>
            <a:endParaRPr lang="zh-CN" altLang="en-US" sz="24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551242"/>
            <a:ext cx="5270674" cy="796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例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将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台计算机按对等网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模型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　      组成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一个星形结构的简单局域网</a:t>
            </a: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47844" y="3710302"/>
            <a:ext cx="6578724" cy="116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对等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网：每一台计算机既是服务器，又是客户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机</a:t>
            </a:r>
            <a:endParaRPr kumimoji="1" lang="en-US" altLang="zh-CN" sz="240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/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服务器：为整个网络提供共享资源和服务</a:t>
            </a:r>
          </a:p>
          <a:p>
            <a:pPr eaLnBrk="1" hangingPunct="1"/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客户机：向网络提出服务</a:t>
            </a:r>
            <a:r>
              <a:rPr kumimoji="1" lang="zh-CN" altLang="en-US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请求</a:t>
            </a:r>
            <a:endParaRPr kumimoji="1" lang="zh-CN" altLang="en-US" sz="2400" dirty="0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275380"/>
              </p:ext>
            </p:extLst>
          </p:nvPr>
        </p:nvGraphicFramePr>
        <p:xfrm>
          <a:off x="489680" y="2298364"/>
          <a:ext cx="734833" cy="86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Visio" r:id="rId4" imgW="1045907" imgH="1232205" progId="Visio.Drawing.11">
                  <p:embed/>
                </p:oleObj>
              </mc:Choice>
              <mc:Fallback>
                <p:oleObj name="Visio" r:id="rId4" imgW="1045907" imgH="1232205" progId="Visio.Drawing.11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80" y="2298364"/>
                        <a:ext cx="734833" cy="865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820781"/>
              </p:ext>
            </p:extLst>
          </p:nvPr>
        </p:nvGraphicFramePr>
        <p:xfrm>
          <a:off x="3494328" y="2301084"/>
          <a:ext cx="734833" cy="86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Visio" r:id="rId6" imgW="1045907" imgH="1232205" progId="Visio.Drawing.11">
                  <p:embed/>
                </p:oleObj>
              </mc:Choice>
              <mc:Fallback>
                <p:oleObj name="Visio" r:id="rId6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328" y="2301084"/>
                        <a:ext cx="734833" cy="865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 bwMode="auto">
          <a:xfrm>
            <a:off x="2088932" y="1638734"/>
            <a:ext cx="0" cy="504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>
            <a:off x="2347936" y="1638734"/>
            <a:ext cx="0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/>
        </p:nvCxnSpPr>
        <p:spPr bwMode="auto">
          <a:xfrm>
            <a:off x="2592988" y="1638734"/>
            <a:ext cx="0" cy="504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213213"/>
              </p:ext>
            </p:extLst>
          </p:nvPr>
        </p:nvGraphicFramePr>
        <p:xfrm>
          <a:off x="2028284" y="1358260"/>
          <a:ext cx="924744" cy="655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" name="Visio" r:id="rId7" imgW="1592196" imgH="1127805" progId="Visio.Drawing.11">
                  <p:embed/>
                </p:oleObj>
              </mc:Choice>
              <mc:Fallback>
                <p:oleObj name="Visio" r:id="rId7" imgW="1592196" imgH="1127805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284" y="1358260"/>
                        <a:ext cx="924744" cy="6550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686207"/>
              </p:ext>
            </p:extLst>
          </p:nvPr>
        </p:nvGraphicFramePr>
        <p:xfrm>
          <a:off x="2016924" y="2272057"/>
          <a:ext cx="734833" cy="865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" name="Visio" r:id="rId9" imgW="1045907" imgH="1232205" progId="Visio.Drawing.11">
                  <p:embed/>
                </p:oleObj>
              </mc:Choice>
              <mc:Fallback>
                <p:oleObj name="Visio" r:id="rId9" imgW="1045907" imgH="1232205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924" y="2272057"/>
                        <a:ext cx="734833" cy="8657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/>
          <p:cNvCxnSpPr/>
          <p:nvPr/>
        </p:nvCxnSpPr>
        <p:spPr bwMode="auto">
          <a:xfrm>
            <a:off x="2592988" y="2143608"/>
            <a:ext cx="126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/>
        </p:nvCxnSpPr>
        <p:spPr bwMode="auto">
          <a:xfrm>
            <a:off x="828932" y="2142790"/>
            <a:ext cx="1260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3852988" y="2142790"/>
            <a:ext cx="0" cy="1800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连接符 29"/>
          <p:cNvCxnSpPr/>
          <p:nvPr/>
        </p:nvCxnSpPr>
        <p:spPr bwMode="auto">
          <a:xfrm>
            <a:off x="828932" y="2142790"/>
            <a:ext cx="0" cy="1800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127458" y="2989943"/>
            <a:ext cx="140294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66"/>
                </a:solidFill>
              </a:rPr>
              <a:t>192.168.0.1</a:t>
            </a:r>
            <a:endParaRPr lang="zh-CN" altLang="en-US" dirty="0">
              <a:solidFill>
                <a:srgbClr val="0000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41060" y="2978545"/>
            <a:ext cx="140294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66"/>
                </a:solidFill>
              </a:rPr>
              <a:t>192.168.0.3</a:t>
            </a:r>
            <a:endParaRPr lang="zh-CN" altLang="en-US" dirty="0">
              <a:solidFill>
                <a:srgbClr val="00006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94096" y="2978545"/>
            <a:ext cx="140294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66"/>
                </a:solidFill>
              </a:rPr>
              <a:t>192.168.0.2</a:t>
            </a:r>
            <a:endParaRPr lang="zh-CN" altLang="en-US" dirty="0">
              <a:solidFill>
                <a:srgbClr val="00006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19001" y="1347614"/>
            <a:ext cx="9541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66"/>
                </a:solidFill>
              </a:rPr>
              <a:t>交换机</a:t>
            </a:r>
            <a:endParaRPr lang="zh-CN" altLang="en-US" dirty="0">
              <a:solidFill>
                <a:srgbClr val="00006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1878" y="1782750"/>
            <a:ext cx="9541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66"/>
                </a:solidFill>
              </a:rPr>
              <a:t>网络线</a:t>
            </a:r>
            <a:endParaRPr lang="zh-CN" altLang="en-US" dirty="0">
              <a:solidFill>
                <a:srgbClr val="000066"/>
              </a:solidFill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 bwMode="auto">
          <a:xfrm>
            <a:off x="5860644" y="2190360"/>
            <a:ext cx="352540" cy="352540"/>
          </a:xfrm>
          <a:prstGeom prst="ellipse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3065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椭圆 37"/>
          <p:cNvSpPr>
            <a:spLocks noChangeAspect="1"/>
          </p:cNvSpPr>
          <p:nvPr/>
        </p:nvSpPr>
        <p:spPr bwMode="auto">
          <a:xfrm>
            <a:off x="5355035" y="1670793"/>
            <a:ext cx="216969" cy="216969"/>
          </a:xfrm>
          <a:prstGeom prst="ellipse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3065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9" name="椭圆 38"/>
          <p:cNvSpPr>
            <a:spLocks noChangeAspect="1"/>
          </p:cNvSpPr>
          <p:nvPr/>
        </p:nvSpPr>
        <p:spPr bwMode="auto">
          <a:xfrm>
            <a:off x="6443263" y="2957346"/>
            <a:ext cx="216969" cy="216969"/>
          </a:xfrm>
          <a:prstGeom prst="ellipse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3065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 bwMode="auto">
          <a:xfrm flipH="1" flipV="1">
            <a:off x="5379585" y="2943394"/>
            <a:ext cx="258021" cy="258021"/>
          </a:xfrm>
          <a:prstGeom prst="ellipse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3065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" name="椭圆 36"/>
          <p:cNvSpPr>
            <a:spLocks noChangeAspect="1"/>
          </p:cNvSpPr>
          <p:nvPr/>
        </p:nvSpPr>
        <p:spPr bwMode="auto">
          <a:xfrm>
            <a:off x="6485681" y="1631791"/>
            <a:ext cx="216969" cy="216969"/>
          </a:xfrm>
          <a:prstGeom prst="ellipse">
            <a:avLst/>
          </a:prstGeom>
          <a:noFill/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3065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 bwMode="auto">
          <a:xfrm flipH="1">
            <a:off x="6186406" y="1822820"/>
            <a:ext cx="360000" cy="43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连接符 44"/>
          <p:cNvCxnSpPr/>
          <p:nvPr/>
        </p:nvCxnSpPr>
        <p:spPr bwMode="auto">
          <a:xfrm>
            <a:off x="5536309" y="1851848"/>
            <a:ext cx="360000" cy="43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直接连接符 60"/>
          <p:cNvCxnSpPr/>
          <p:nvPr/>
        </p:nvCxnSpPr>
        <p:spPr bwMode="auto">
          <a:xfrm flipH="1">
            <a:off x="5580152" y="2539812"/>
            <a:ext cx="360000" cy="43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接连接符 62"/>
          <p:cNvCxnSpPr/>
          <p:nvPr/>
        </p:nvCxnSpPr>
        <p:spPr bwMode="auto">
          <a:xfrm>
            <a:off x="6127148" y="2539812"/>
            <a:ext cx="360000" cy="43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4716016" y="2182860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000066"/>
                </a:solidFill>
              </a:rPr>
              <a:t>中央</a:t>
            </a:r>
            <a:r>
              <a:rPr lang="zh-CN" altLang="en-US">
                <a:solidFill>
                  <a:srgbClr val="000066"/>
                </a:solidFill>
              </a:rPr>
              <a:t>设备</a:t>
            </a:r>
            <a:endParaRPr lang="zh-CN" altLang="en-US" dirty="0">
              <a:solidFill>
                <a:srgbClr val="000066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93121" y="1275606"/>
            <a:ext cx="9541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66"/>
                </a:solidFill>
              </a:rPr>
              <a:t>计算机</a:t>
            </a:r>
            <a:endParaRPr lang="zh-CN" altLang="en-US" dirty="0">
              <a:solidFill>
                <a:srgbClr val="000066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15" grpId="0"/>
      <p:bldP spid="32" grpId="0"/>
      <p:bldP spid="33" grpId="0"/>
      <p:bldP spid="34" grpId="0"/>
      <p:bldP spid="35" grpId="0"/>
      <p:bldP spid="18" grpId="0" animBg="1"/>
      <p:bldP spid="38" grpId="0" animBg="1"/>
      <p:bldP spid="39" grpId="0" animBg="1"/>
      <p:bldP spid="40" grpId="0" animBg="1"/>
      <p:bldP spid="37" grpId="0" animBg="1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/>
          <p:cNvSpPr>
            <a:spLocks noGrp="1" noChangeArrowheads="1"/>
          </p:cNvSpPr>
          <p:nvPr>
            <p:ph idx="1"/>
          </p:nvPr>
        </p:nvSpPr>
        <p:spPr>
          <a:xfrm>
            <a:off x="217715" y="680657"/>
            <a:ext cx="8675914" cy="810102"/>
          </a:xfr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1800" b="0">
              <a:solidFill>
                <a:srgbClr val="000066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CN" sz="1800" b="0">
                <a:solidFill>
                  <a:srgbClr val="000066"/>
                </a:solidFill>
              </a:rPr>
              <a:t>         </a:t>
            </a:r>
          </a:p>
        </p:txBody>
      </p:sp>
      <p:sp>
        <p:nvSpPr>
          <p:cNvPr id="66" name="Line 35"/>
          <p:cNvSpPr>
            <a:spLocks noChangeShapeType="1"/>
          </p:cNvSpPr>
          <p:nvPr/>
        </p:nvSpPr>
        <p:spPr bwMode="auto">
          <a:xfrm>
            <a:off x="5421102" y="1469111"/>
            <a:ext cx="129742" cy="185086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6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20560"/>
              </p:ext>
            </p:extLst>
          </p:nvPr>
        </p:nvGraphicFramePr>
        <p:xfrm>
          <a:off x="35496" y="2503588"/>
          <a:ext cx="698780" cy="482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9" name="Visio" r:id="rId4" imgW="583190" imgH="583049" progId="Visio.Drawing.11">
                  <p:embed/>
                </p:oleObj>
              </mc:Choice>
              <mc:Fallback>
                <p:oleObj name="Visio" r:id="rId4" imgW="583190" imgH="58304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2503588"/>
                        <a:ext cx="698780" cy="4824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AutoShape 9"/>
          <p:cNvSpPr>
            <a:spLocks noChangeArrowheads="1"/>
          </p:cNvSpPr>
          <p:nvPr/>
        </p:nvSpPr>
        <p:spPr bwMode="auto">
          <a:xfrm>
            <a:off x="612370" y="1763943"/>
            <a:ext cx="1295246" cy="647046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7" tIns="45709" rIns="91417" bIns="45709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69" name="AutoShape 10"/>
          <p:cNvSpPr>
            <a:spLocks noChangeArrowheads="1"/>
          </p:cNvSpPr>
          <p:nvPr/>
        </p:nvSpPr>
        <p:spPr bwMode="auto">
          <a:xfrm>
            <a:off x="713595" y="3000875"/>
            <a:ext cx="1295246" cy="647046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7" tIns="45709" rIns="91417" bIns="45709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70" name="AutoShape 11"/>
          <p:cNvSpPr>
            <a:spLocks noChangeArrowheads="1"/>
          </p:cNvSpPr>
          <p:nvPr/>
        </p:nvSpPr>
        <p:spPr bwMode="auto">
          <a:xfrm>
            <a:off x="5508104" y="3147697"/>
            <a:ext cx="1295246" cy="648189"/>
          </a:xfrm>
          <a:prstGeom prst="cloudCallout">
            <a:avLst>
              <a:gd name="adj1" fmla="val -23782"/>
              <a:gd name="adj2" fmla="val 42241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7" tIns="45709" rIns="91417" bIns="45709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71" name="AutoShape 12"/>
          <p:cNvSpPr>
            <a:spLocks noChangeArrowheads="1"/>
          </p:cNvSpPr>
          <p:nvPr/>
        </p:nvSpPr>
        <p:spPr bwMode="auto">
          <a:xfrm>
            <a:off x="3062452" y="1401552"/>
            <a:ext cx="1295246" cy="648189"/>
          </a:xfrm>
          <a:prstGeom prst="cloudCallout">
            <a:avLst>
              <a:gd name="adj1" fmla="val -24875"/>
              <a:gd name="adj2" fmla="val 42241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7" tIns="45709" rIns="91417" bIns="45709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72" name="AutoShape 13"/>
          <p:cNvSpPr>
            <a:spLocks noChangeArrowheads="1"/>
          </p:cNvSpPr>
          <p:nvPr/>
        </p:nvSpPr>
        <p:spPr bwMode="auto">
          <a:xfrm>
            <a:off x="2916601" y="2556174"/>
            <a:ext cx="1295246" cy="647046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7" tIns="45709" rIns="91417" bIns="45709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graphicFrame>
        <p:nvGraphicFramePr>
          <p:cNvPr id="7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305943"/>
              </p:ext>
            </p:extLst>
          </p:nvPr>
        </p:nvGraphicFramePr>
        <p:xfrm>
          <a:off x="2125304" y="2050884"/>
          <a:ext cx="697691" cy="482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0" name="Visio" r:id="rId6" imgW="583190" imgH="583049" progId="Visio.Drawing.11">
                  <p:embed/>
                </p:oleObj>
              </mc:Choice>
              <mc:Fallback>
                <p:oleObj name="Visio" r:id="rId6" imgW="583190" imgH="58304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304" y="2050884"/>
                        <a:ext cx="697691" cy="4824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677032"/>
              </p:ext>
            </p:extLst>
          </p:nvPr>
        </p:nvGraphicFramePr>
        <p:xfrm>
          <a:off x="2196053" y="3275241"/>
          <a:ext cx="698780" cy="482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1" name="Visio" r:id="rId7" imgW="583190" imgH="583049" progId="Visio.Drawing.11">
                  <p:embed/>
                </p:oleObj>
              </mc:Choice>
              <mc:Fallback>
                <p:oleObj name="Visio" r:id="rId7" imgW="583190" imgH="58304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053" y="3275241"/>
                        <a:ext cx="698780" cy="4824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323608"/>
              </p:ext>
            </p:extLst>
          </p:nvPr>
        </p:nvGraphicFramePr>
        <p:xfrm>
          <a:off x="4745044" y="1131590"/>
          <a:ext cx="697692" cy="482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2" name="Visio" r:id="rId8" imgW="583190" imgH="583049" progId="Visio.Drawing.11">
                  <p:embed/>
                </p:oleObj>
              </mc:Choice>
              <mc:Fallback>
                <p:oleObj name="Visio" r:id="rId8" imgW="583190" imgH="58304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44" y="1131590"/>
                        <a:ext cx="697692" cy="4824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150804"/>
              </p:ext>
            </p:extLst>
          </p:nvPr>
        </p:nvGraphicFramePr>
        <p:xfrm>
          <a:off x="4211847" y="3295819"/>
          <a:ext cx="698780" cy="482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3" name="Visio" r:id="rId9" imgW="583190" imgH="583049" progId="Visio.Drawing.11">
                  <p:embed/>
                </p:oleObj>
              </mc:Choice>
              <mc:Fallback>
                <p:oleObj name="Visio" r:id="rId9" imgW="583190" imgH="58304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847" y="3295819"/>
                        <a:ext cx="698780" cy="4824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AutoShape 18"/>
          <p:cNvSpPr>
            <a:spLocks noChangeArrowheads="1"/>
          </p:cNvSpPr>
          <p:nvPr/>
        </p:nvSpPr>
        <p:spPr bwMode="auto">
          <a:xfrm>
            <a:off x="5508104" y="1330674"/>
            <a:ext cx="1295246" cy="647046"/>
          </a:xfrm>
          <a:prstGeom prst="cloudCallout">
            <a:avLst>
              <a:gd name="adj1" fmla="val -23782"/>
              <a:gd name="adj2" fmla="val 42227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7" tIns="45709" rIns="91417" bIns="45709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sp>
        <p:nvSpPr>
          <p:cNvPr id="78" name="AutoShape 19"/>
          <p:cNvSpPr>
            <a:spLocks noChangeArrowheads="1"/>
          </p:cNvSpPr>
          <p:nvPr/>
        </p:nvSpPr>
        <p:spPr bwMode="auto">
          <a:xfrm>
            <a:off x="4428882" y="2139702"/>
            <a:ext cx="1295246" cy="648189"/>
          </a:xfrm>
          <a:prstGeom prst="cloudCallout">
            <a:avLst>
              <a:gd name="adj1" fmla="val -23782"/>
              <a:gd name="adj2" fmla="val 42241"/>
            </a:avLst>
          </a:prstGeom>
          <a:solidFill>
            <a:srgbClr val="FFFFFF"/>
          </a:solidFill>
          <a:ln w="9525">
            <a:solidFill>
              <a:srgbClr val="00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17" tIns="45709" rIns="91417" bIns="45709"/>
          <a:lstStyle>
            <a:lvl1pPr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5246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306513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95897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613025" defTabSz="1306513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30702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35274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9846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4441825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buFontTx/>
              <a:buNone/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</a:p>
        </p:txBody>
      </p:sp>
      <p:graphicFrame>
        <p:nvGraphicFramePr>
          <p:cNvPr id="7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292689"/>
              </p:ext>
            </p:extLst>
          </p:nvPr>
        </p:nvGraphicFramePr>
        <p:xfrm>
          <a:off x="6106556" y="2194926"/>
          <a:ext cx="697692" cy="483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4" name="Visio" r:id="rId10" imgW="583190" imgH="583049" progId="Visio.Drawing.11">
                  <p:embed/>
                </p:oleObj>
              </mc:Choice>
              <mc:Fallback>
                <p:oleObj name="Visio" r:id="rId10" imgW="583190" imgH="58304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6556" y="2194926"/>
                        <a:ext cx="697692" cy="483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Line 21"/>
          <p:cNvSpPr>
            <a:spLocks noChangeShapeType="1"/>
          </p:cNvSpPr>
          <p:nvPr/>
        </p:nvSpPr>
        <p:spPr bwMode="auto">
          <a:xfrm>
            <a:off x="612371" y="2915136"/>
            <a:ext cx="215511" cy="288084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1" name="Line 22"/>
          <p:cNvSpPr>
            <a:spLocks noChangeShapeType="1"/>
          </p:cNvSpPr>
          <p:nvPr/>
        </p:nvSpPr>
        <p:spPr bwMode="auto">
          <a:xfrm>
            <a:off x="1908704" y="2122905"/>
            <a:ext cx="216600" cy="72021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2" name="Line 23"/>
          <p:cNvSpPr>
            <a:spLocks noChangeShapeType="1"/>
          </p:cNvSpPr>
          <p:nvPr/>
        </p:nvSpPr>
        <p:spPr bwMode="auto">
          <a:xfrm flipV="1">
            <a:off x="612371" y="2337825"/>
            <a:ext cx="215511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3" name="Line 24"/>
          <p:cNvSpPr>
            <a:spLocks noChangeShapeType="1"/>
          </p:cNvSpPr>
          <p:nvPr/>
        </p:nvSpPr>
        <p:spPr bwMode="auto">
          <a:xfrm>
            <a:off x="1980542" y="3419283"/>
            <a:ext cx="215511" cy="72021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4" name="Line 25"/>
          <p:cNvSpPr>
            <a:spLocks noChangeShapeType="1"/>
          </p:cNvSpPr>
          <p:nvPr/>
        </p:nvSpPr>
        <p:spPr bwMode="auto">
          <a:xfrm flipV="1">
            <a:off x="2772926" y="1906842"/>
            <a:ext cx="287349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5" name="Line 26"/>
          <p:cNvSpPr>
            <a:spLocks noChangeShapeType="1"/>
          </p:cNvSpPr>
          <p:nvPr/>
        </p:nvSpPr>
        <p:spPr bwMode="auto">
          <a:xfrm>
            <a:off x="2701090" y="2483010"/>
            <a:ext cx="359186" cy="216063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6" name="Line 27"/>
          <p:cNvSpPr>
            <a:spLocks noChangeShapeType="1"/>
          </p:cNvSpPr>
          <p:nvPr/>
        </p:nvSpPr>
        <p:spPr bwMode="auto">
          <a:xfrm flipV="1">
            <a:off x="5550845" y="1906842"/>
            <a:ext cx="173284" cy="288084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7" name="Line 28"/>
          <p:cNvSpPr>
            <a:spLocks noChangeShapeType="1"/>
          </p:cNvSpPr>
          <p:nvPr/>
        </p:nvSpPr>
        <p:spPr bwMode="auto">
          <a:xfrm flipV="1">
            <a:off x="4356610" y="1491630"/>
            <a:ext cx="432111" cy="270026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8" name="Line 29"/>
          <p:cNvSpPr>
            <a:spLocks noChangeShapeType="1"/>
          </p:cNvSpPr>
          <p:nvPr/>
        </p:nvSpPr>
        <p:spPr bwMode="auto">
          <a:xfrm>
            <a:off x="5040586" y="1547307"/>
            <a:ext cx="35919" cy="611607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89" name="Line 30"/>
          <p:cNvSpPr>
            <a:spLocks noChangeShapeType="1"/>
          </p:cNvSpPr>
          <p:nvPr/>
        </p:nvSpPr>
        <p:spPr bwMode="auto">
          <a:xfrm flipV="1">
            <a:off x="2843676" y="3159779"/>
            <a:ext cx="216600" cy="21492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90" name="Line 31"/>
          <p:cNvSpPr>
            <a:spLocks noChangeShapeType="1"/>
          </p:cNvSpPr>
          <p:nvPr/>
        </p:nvSpPr>
        <p:spPr bwMode="auto">
          <a:xfrm flipH="1" flipV="1">
            <a:off x="4068173" y="2986014"/>
            <a:ext cx="360275" cy="360105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91" name="Line 32"/>
          <p:cNvSpPr>
            <a:spLocks noChangeShapeType="1"/>
          </p:cNvSpPr>
          <p:nvPr/>
        </p:nvSpPr>
        <p:spPr bwMode="auto">
          <a:xfrm flipH="1">
            <a:off x="4788720" y="2787891"/>
            <a:ext cx="180137" cy="558227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92" name="Line 33"/>
          <p:cNvSpPr>
            <a:spLocks noChangeShapeType="1"/>
          </p:cNvSpPr>
          <p:nvPr/>
        </p:nvSpPr>
        <p:spPr bwMode="auto">
          <a:xfrm flipH="1" flipV="1">
            <a:off x="5724128" y="2483010"/>
            <a:ext cx="431599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93" name="Line 34"/>
          <p:cNvSpPr>
            <a:spLocks noChangeShapeType="1"/>
          </p:cNvSpPr>
          <p:nvPr/>
        </p:nvSpPr>
        <p:spPr bwMode="auto">
          <a:xfrm flipH="1">
            <a:off x="6352602" y="2674914"/>
            <a:ext cx="142586" cy="504147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3999" tIns="31999" rIns="63999" bIns="31999"/>
          <a:lstStyle/>
          <a:p>
            <a:endParaRPr lang="zh-CN" altLang="en-US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94" name="Rectangle 187"/>
          <p:cNvSpPr>
            <a:spLocks noChangeArrowheads="1"/>
          </p:cNvSpPr>
          <p:nvPr/>
        </p:nvSpPr>
        <p:spPr bwMode="auto">
          <a:xfrm>
            <a:off x="2051720" y="3939902"/>
            <a:ext cx="3582459" cy="45176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1631" tIns="40816" rIns="81631" bIns="40816">
            <a:spAutoFit/>
          </a:bodyPr>
          <a:lstStyle>
            <a:lvl1pPr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108902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10890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r>
              <a:rPr kumimoji="1" lang="zh-CN" altLang="en-US" sz="240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从路由器的角度看</a:t>
            </a:r>
            <a:r>
              <a:rPr kumimoji="1" lang="en-US" altLang="zh-CN" sz="240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Internet</a:t>
            </a:r>
            <a:endParaRPr kumimoji="1" lang="zh-CN" altLang="en-US" sz="2400" dirty="0">
              <a:solidFill>
                <a:srgbClr val="A50021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8519" y="51470"/>
            <a:ext cx="3888432" cy="617220"/>
          </a:xfrm>
        </p:spPr>
        <p:txBody>
          <a:bodyPr/>
          <a:lstStyle/>
          <a:p>
            <a:pPr algn="l" eaLnBrk="1" hangingPunct="1"/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</a:t>
            </a:r>
            <a:r>
              <a:rPr lang="en-US" altLang="en-US" sz="2400" b="0" dirty="0" err="1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传输媒体</a:t>
            </a:r>
            <a:endParaRPr lang="zh-CN" altLang="en-US" sz="24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1507" name="Text Box 11"/>
          <p:cNvSpPr txBox="1">
            <a:spLocks noChangeArrowheads="1"/>
          </p:cNvSpPr>
          <p:nvPr/>
        </p:nvSpPr>
        <p:spPr bwMode="auto">
          <a:xfrm>
            <a:off x="107504" y="577039"/>
            <a:ext cx="7355477" cy="451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206" tIns="41103" rIns="82206" bIns="41103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400" dirty="0" smtClean="0">
                <a:solidFill>
                  <a:srgbClr val="C00000"/>
                </a:solidFill>
                <a:latin typeface="宋体"/>
                <a:ea typeface="宋体"/>
              </a:rPr>
              <a:t>◆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双绞线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两条相互绝缘的导线扭绞而成，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为什么扭绞：减少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对外辐射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和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对内干扰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双绞线分非屏蔽和屏蔽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</a:t>
            </a:r>
            <a:r>
              <a:rPr kumimoji="1" lang="zh-CN" altLang="en-US" sz="2400" u="sng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2400" u="sng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Unshielded Twisted Pair</a:t>
            </a:r>
            <a:r>
              <a:rPr kumimoji="1" lang="zh-CN" altLang="en-US" sz="2400" u="sng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kumimoji="1" lang="en-US" altLang="zh-CN" sz="2400" u="sng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UTP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</a:t>
            </a:r>
            <a:b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　       </a:t>
            </a:r>
            <a:r>
              <a:rPr kumimoji="1" lang="en-US" altLang="zh-CN" sz="2400" u="sng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Shielded Twisted Pair</a:t>
            </a:r>
            <a:r>
              <a:rPr kumimoji="1" lang="zh-CN" altLang="en-US" sz="2400" u="sng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kumimoji="1" lang="en-US" altLang="zh-CN" sz="2400" u="sng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STP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网线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：一般指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5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类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UTP     CAT5	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用在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100Mbps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   4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对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8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根双绞线，非屏蔽双绞线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超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5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类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UTP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：改良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CAT5E	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用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100Mbps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6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类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UTP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    改良 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CAT6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用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1000Mbps</a:t>
            </a:r>
          </a:p>
        </p:txBody>
      </p:sp>
      <p:pic>
        <p:nvPicPr>
          <p:cNvPr id="21509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65502"/>
            <a:ext cx="1234440" cy="1160717"/>
          </a:xfrm>
          <a:prstGeom prst="rect">
            <a:avLst/>
          </a:prstGeom>
          <a:noFill/>
          <a:ln w="50799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476" y="150520"/>
            <a:ext cx="1234440" cy="932688"/>
          </a:xfrm>
          <a:prstGeom prst="rect">
            <a:avLst/>
          </a:prstGeom>
          <a:noFill/>
          <a:ln w="50799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11" name="Rectangle 13"/>
          <p:cNvSpPr>
            <a:spLocks noChangeArrowheads="1"/>
          </p:cNvSpPr>
          <p:nvPr/>
        </p:nvSpPr>
        <p:spPr bwMode="auto">
          <a:xfrm>
            <a:off x="2" y="2185928"/>
            <a:ext cx="115481" cy="42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1512" name="Rectangle 15"/>
          <p:cNvSpPr>
            <a:spLocks noChangeArrowheads="1"/>
          </p:cNvSpPr>
          <p:nvPr/>
        </p:nvSpPr>
        <p:spPr bwMode="auto">
          <a:xfrm>
            <a:off x="2" y="2185928"/>
            <a:ext cx="115481" cy="42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64592"/>
            <a:ext cx="4127863" cy="651510"/>
          </a:xfrm>
        </p:spPr>
        <p:txBody>
          <a:bodyPr/>
          <a:lstStyle/>
          <a:p>
            <a:pPr algn="l" eaLnBrk="1" hangingPunct="1"/>
            <a:r>
              <a:rPr lang="zh-CN" altLang="en-US" sz="2400" b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接线：</a:t>
            </a:r>
          </a:p>
        </p:txBody>
      </p:sp>
      <p:sp>
        <p:nvSpPr>
          <p:cNvPr id="22587" name="AutoShape 46"/>
          <p:cNvSpPr>
            <a:spLocks noChangeArrowheads="1"/>
          </p:cNvSpPr>
          <p:nvPr/>
        </p:nvSpPr>
        <p:spPr bwMode="auto">
          <a:xfrm>
            <a:off x="1639084" y="2571750"/>
            <a:ext cx="1399358" cy="425385"/>
          </a:xfrm>
          <a:prstGeom prst="wedgeRoundRectCallout">
            <a:avLst>
              <a:gd name="adj1" fmla="val -67005"/>
              <a:gd name="adj2" fmla="val -114625"/>
              <a:gd name="adj3" fmla="val 16667"/>
            </a:avLst>
          </a:prstGeom>
          <a:noFill/>
          <a:ln w="12700" cap="sq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T568B</a:t>
            </a:r>
          </a:p>
        </p:txBody>
      </p:sp>
      <p:graphicFrame>
        <p:nvGraphicFramePr>
          <p:cNvPr id="2258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300588"/>
              </p:ext>
            </p:extLst>
          </p:nvPr>
        </p:nvGraphicFramePr>
        <p:xfrm>
          <a:off x="313241" y="1851660"/>
          <a:ext cx="1502229" cy="62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6" name="VISIO" r:id="rId4" imgW="1014984" imgH="781812" progId="Visio.Drawing.5">
                  <p:embed/>
                </p:oleObj>
              </mc:Choice>
              <mc:Fallback>
                <p:oleObj name="VISIO" r:id="rId4" imgW="1014984" imgH="781812" progId="Visio.Drawing.5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2259"/>
                      <a:stretch>
                        <a:fillRect/>
                      </a:stretch>
                    </p:blipFill>
                    <p:spPr bwMode="auto">
                      <a:xfrm>
                        <a:off x="313241" y="1851660"/>
                        <a:ext cx="1502229" cy="622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90" name="Line 49"/>
          <p:cNvSpPr>
            <a:spLocks noChangeShapeType="1"/>
          </p:cNvSpPr>
          <p:nvPr/>
        </p:nvSpPr>
        <p:spPr bwMode="auto">
          <a:xfrm flipH="1">
            <a:off x="1410519" y="1518190"/>
            <a:ext cx="783774" cy="765528"/>
          </a:xfrm>
          <a:prstGeom prst="line">
            <a:avLst/>
          </a:prstGeom>
          <a:noFill/>
          <a:ln w="25400" cap="sq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2591" name="AutoShape 50"/>
          <p:cNvSpPr>
            <a:spLocks noChangeArrowheads="1"/>
          </p:cNvSpPr>
          <p:nvPr/>
        </p:nvSpPr>
        <p:spPr bwMode="auto">
          <a:xfrm>
            <a:off x="2455550" y="1810511"/>
            <a:ext cx="1300843" cy="473207"/>
          </a:xfrm>
          <a:prstGeom prst="wedgeRoundRectCallout">
            <a:avLst>
              <a:gd name="adj1" fmla="val -69440"/>
              <a:gd name="adj2" fmla="val -120560"/>
              <a:gd name="adj3" fmla="val 16667"/>
            </a:avLst>
          </a:prstGeom>
          <a:noFill/>
          <a:ln w="12700" cap="sq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T568B</a:t>
            </a:r>
          </a:p>
        </p:txBody>
      </p:sp>
      <p:sp>
        <p:nvSpPr>
          <p:cNvPr id="22574" name="Rectangle 51"/>
          <p:cNvSpPr>
            <a:spLocks noChangeArrowheads="1"/>
          </p:cNvSpPr>
          <p:nvPr/>
        </p:nvSpPr>
        <p:spPr bwMode="auto">
          <a:xfrm>
            <a:off x="156486" y="3168396"/>
            <a:ext cx="4598126" cy="452341"/>
          </a:xfrm>
          <a:prstGeom prst="rect">
            <a:avLst/>
          </a:prstGeom>
          <a:solidFill>
            <a:srgbClr val="66FFF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2206" tIns="41103" rIns="82206" bIns="41103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反接线 两端连接的设备类型相同</a:t>
            </a:r>
          </a:p>
        </p:txBody>
      </p:sp>
      <p:sp>
        <p:nvSpPr>
          <p:cNvPr id="22575" name="Rectangle 52"/>
          <p:cNvSpPr>
            <a:spLocks noChangeArrowheads="1"/>
          </p:cNvSpPr>
          <p:nvPr/>
        </p:nvSpPr>
        <p:spPr bwMode="auto">
          <a:xfrm>
            <a:off x="208738" y="822960"/>
            <a:ext cx="4650376" cy="452341"/>
          </a:xfrm>
          <a:prstGeom prst="rect">
            <a:avLst/>
          </a:prstGeom>
          <a:solidFill>
            <a:srgbClr val="F0F5BF"/>
          </a:solidFill>
          <a:ln>
            <a:noFill/>
          </a:ln>
          <a:effectLst>
            <a:outerShdw dist="107763" dir="2700000" algn="ctr" rotWithShape="0">
              <a:schemeClr val="tx1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06" tIns="41103" rIns="82206" bIns="41103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正接线 两端连接的设备类型不同</a:t>
            </a:r>
          </a:p>
        </p:txBody>
      </p:sp>
      <p:sp>
        <p:nvSpPr>
          <p:cNvPr id="22582" name="AutoShape 54"/>
          <p:cNvSpPr>
            <a:spLocks noChangeArrowheads="1"/>
          </p:cNvSpPr>
          <p:nvPr/>
        </p:nvSpPr>
        <p:spPr bwMode="auto">
          <a:xfrm>
            <a:off x="1306017" y="3620738"/>
            <a:ext cx="1149531" cy="452930"/>
          </a:xfrm>
          <a:prstGeom prst="wedgeRoundRectCallout">
            <a:avLst>
              <a:gd name="adj1" fmla="val -40544"/>
              <a:gd name="adj2" fmla="val 117170"/>
              <a:gd name="adj3" fmla="val 16667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T568A</a:t>
            </a:r>
          </a:p>
        </p:txBody>
      </p:sp>
      <p:sp>
        <p:nvSpPr>
          <p:cNvPr id="22583" name="Line 55"/>
          <p:cNvSpPr>
            <a:spLocks noChangeShapeType="1"/>
          </p:cNvSpPr>
          <p:nvPr/>
        </p:nvSpPr>
        <p:spPr bwMode="auto">
          <a:xfrm flipH="1">
            <a:off x="1410519" y="4361689"/>
            <a:ext cx="1931356" cy="0"/>
          </a:xfrm>
          <a:prstGeom prst="line">
            <a:avLst/>
          </a:prstGeom>
          <a:noFill/>
          <a:ln w="25400" cap="sq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2584" name="AutoShape 56"/>
          <p:cNvSpPr>
            <a:spLocks noChangeArrowheads="1"/>
          </p:cNvSpPr>
          <p:nvPr/>
        </p:nvSpPr>
        <p:spPr bwMode="auto">
          <a:xfrm>
            <a:off x="2455549" y="3620737"/>
            <a:ext cx="1102351" cy="452930"/>
          </a:xfrm>
          <a:prstGeom prst="wedgeRoundRectCallout">
            <a:avLst>
              <a:gd name="adj1" fmla="val -4480"/>
              <a:gd name="adj2" fmla="val 110384"/>
              <a:gd name="adj3" fmla="val 16667"/>
            </a:avLst>
          </a:prstGeom>
          <a:solidFill>
            <a:srgbClr val="E6D7B6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T568B</a:t>
            </a:r>
          </a:p>
        </p:txBody>
      </p:sp>
      <p:graphicFrame>
        <p:nvGraphicFramePr>
          <p:cNvPr id="22585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474259"/>
              </p:ext>
            </p:extLst>
          </p:nvPr>
        </p:nvGraphicFramePr>
        <p:xfrm>
          <a:off x="626749" y="4073653"/>
          <a:ext cx="992777" cy="62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7" name="VISIO" r:id="rId6" imgW="1014984" imgH="781812" progId="Visio.Drawing.5">
                  <p:embed/>
                </p:oleObj>
              </mc:Choice>
              <mc:Fallback>
                <p:oleObj name="VISIO" r:id="rId6" imgW="1014984" imgH="781812" progId="Visio.Drawing.5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90" r="16522" b="32259"/>
                      <a:stretch>
                        <a:fillRect/>
                      </a:stretch>
                    </p:blipFill>
                    <p:spPr bwMode="auto">
                      <a:xfrm>
                        <a:off x="626749" y="4073653"/>
                        <a:ext cx="992777" cy="622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86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592999"/>
              </p:ext>
            </p:extLst>
          </p:nvPr>
        </p:nvGraphicFramePr>
        <p:xfrm>
          <a:off x="3134817" y="4073668"/>
          <a:ext cx="992777" cy="62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8" name="VISIO" r:id="rId7" imgW="1014984" imgH="781812" progId="Visio.Drawing.5">
                  <p:embed/>
                </p:oleObj>
              </mc:Choice>
              <mc:Fallback>
                <p:oleObj name="VISIO" r:id="rId7" imgW="1014984" imgH="781812" progId="Visio.Drawing.5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90" r="16522" b="32259"/>
                      <a:stretch>
                        <a:fillRect/>
                      </a:stretch>
                    </p:blipFill>
                    <p:spPr bwMode="auto">
                      <a:xfrm>
                        <a:off x="3134817" y="4073668"/>
                        <a:ext cx="992777" cy="622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77" name="Rectangle 59"/>
          <p:cNvSpPr>
            <a:spLocks noChangeArrowheads="1"/>
          </p:cNvSpPr>
          <p:nvPr/>
        </p:nvSpPr>
        <p:spPr bwMode="auto">
          <a:xfrm>
            <a:off x="4700598" y="810148"/>
            <a:ext cx="2092148" cy="452341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194D4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lIns="82206" tIns="41103" rIns="82206" bIns="41103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排线顺序 </a:t>
            </a:r>
          </a:p>
        </p:txBody>
      </p:sp>
      <p:graphicFrame>
        <p:nvGraphicFramePr>
          <p:cNvPr id="2258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135773"/>
              </p:ext>
            </p:extLst>
          </p:nvPr>
        </p:nvGraphicFramePr>
        <p:xfrm>
          <a:off x="1097013" y="1316736"/>
          <a:ext cx="2624546" cy="80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9" name="VISIO" r:id="rId8" imgW="1042416" imgH="344424" progId="Visio.Drawing.5">
                  <p:embed/>
                </p:oleObj>
              </mc:Choice>
              <mc:Fallback>
                <p:oleObj name="VISIO" r:id="rId8" imgW="1042416" imgH="344424" progId="Visio.Drawing.5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013" y="1316736"/>
                        <a:ext cx="2624546" cy="80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42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24410"/>
              </p:ext>
            </p:extLst>
          </p:nvPr>
        </p:nvGraphicFramePr>
        <p:xfrm>
          <a:off x="4700598" y="1267762"/>
          <a:ext cx="2092148" cy="3392217"/>
        </p:xfrm>
        <a:graphic>
          <a:graphicData uri="http://schemas.openxmlformats.org/drawingml/2006/table">
            <a:tbl>
              <a:tblPr/>
              <a:tblGrid>
                <a:gridCol w="40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0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1800" b="0" i="0" u="none" strike="noStrike" cap="none" normalizeH="0" baseline="0" dirty="0" smtClean="0">
                        <a:ln>
                          <a:solidFill>
                            <a:srgbClr val="000066"/>
                          </a:solidFill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</a:endParaRP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T568B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T568A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白橙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白绿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橙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绿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白绿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白橙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兰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兰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5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白兰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白兰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绿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橙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7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棕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棕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8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白棕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dirty="0" smtClean="0">
                          <a:ln>
                            <a:solidFill>
                              <a:srgbClr val="000066"/>
                            </a:solidFill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</a:rPr>
                        <a:t>白棕</a:t>
                      </a:r>
                    </a:p>
                  </a:txBody>
                  <a:tcPr marL="62702" marR="62702" marT="24692" marB="2469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 bwMode="auto">
          <a:xfrm>
            <a:off x="2077120" y="3635922"/>
            <a:ext cx="1" cy="520004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579" name="Rectangle 7"/>
          <p:cNvSpPr>
            <a:spLocks noChangeArrowheads="1"/>
          </p:cNvSpPr>
          <p:nvPr/>
        </p:nvSpPr>
        <p:spPr bwMode="auto">
          <a:xfrm>
            <a:off x="2" y="2218672"/>
            <a:ext cx="115481" cy="55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24580" name="Rectangle 8"/>
          <p:cNvSpPr>
            <a:spLocks noChangeArrowheads="1"/>
          </p:cNvSpPr>
          <p:nvPr/>
        </p:nvSpPr>
        <p:spPr bwMode="auto">
          <a:xfrm>
            <a:off x="115483" y="195486"/>
            <a:ext cx="6731277" cy="227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1636" tIns="40818" rIns="81636" bIns="40818" anchor="ctr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0"/>
              </a:spcBef>
              <a:buFontTx/>
              <a:buNone/>
            </a:pPr>
            <a:r>
              <a:rPr lang="zh-CN" altLang="en-US" sz="2400" b="0" dirty="0">
                <a:solidFill>
                  <a:srgbClr val="C00000"/>
                </a:solidFill>
                <a:latin typeface="+mn-lt"/>
                <a:ea typeface="黑体" panose="02010609060101010101" pitchFamily="49" charset="-122"/>
              </a:rPr>
              <a:t>◆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光纤</a:t>
            </a:r>
            <a:b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前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香港中文大学校长高锟和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George A. </a:t>
            </a:r>
            <a:r>
              <a:rPr lang="en-US" altLang="zh-CN" sz="2400" b="0" dirty="0" err="1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Hockham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b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高锟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2009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年获诺贝尔物理学奖</a:t>
            </a:r>
            <a:b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用于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：长距离的数据传输和网络的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主干线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以及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高速局域网</a:t>
            </a:r>
          </a:p>
        </p:txBody>
      </p:sp>
      <p:sp>
        <p:nvSpPr>
          <p:cNvPr id="2" name="流程图: 磁盘 1"/>
          <p:cNvSpPr/>
          <p:nvPr/>
        </p:nvSpPr>
        <p:spPr bwMode="auto">
          <a:xfrm rot="15746719">
            <a:off x="2481671" y="2389713"/>
            <a:ext cx="966442" cy="1806693"/>
          </a:xfrm>
          <a:prstGeom prst="flowChartMagneticDisk">
            <a:avLst/>
          </a:prstGeom>
          <a:solidFill>
            <a:srgbClr val="00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3065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流程图: 磁盘 9"/>
          <p:cNvSpPr/>
          <p:nvPr/>
        </p:nvSpPr>
        <p:spPr bwMode="auto">
          <a:xfrm rot="15746719">
            <a:off x="1710310" y="2925478"/>
            <a:ext cx="576465" cy="1048416"/>
          </a:xfrm>
          <a:prstGeom prst="flowChartMagneticDisk">
            <a:avLst/>
          </a:prstGeom>
          <a:solidFill>
            <a:srgbClr val="66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3065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流程图: 磁盘 10"/>
          <p:cNvSpPr/>
          <p:nvPr/>
        </p:nvSpPr>
        <p:spPr bwMode="auto">
          <a:xfrm rot="15746719">
            <a:off x="1165723" y="3152154"/>
            <a:ext cx="327871" cy="780931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3065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4863" y="4043848"/>
            <a:ext cx="2435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纤芯  涂层   外套</a:t>
            </a:r>
            <a:endParaRPr lang="zh-CN" altLang="en-US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2964892" y="3778936"/>
            <a:ext cx="1" cy="35159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/>
        </p:nvCxnSpPr>
        <p:spPr bwMode="auto">
          <a:xfrm>
            <a:off x="1331640" y="3723878"/>
            <a:ext cx="0" cy="41487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1858" name="Picture 2" descr="http://cn.gcimg.net/gcproduct/day_20121227/e9783bf1fdaa3a129afbf7f6a350dd6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1" t="3337" r="8582" b="27392"/>
          <a:stretch/>
        </p:blipFill>
        <p:spPr bwMode="auto">
          <a:xfrm>
            <a:off x="4139952" y="2588731"/>
            <a:ext cx="1522927" cy="119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38316"/>
            <a:ext cx="3971109" cy="388335"/>
          </a:xfrm>
        </p:spPr>
        <p:txBody>
          <a:bodyPr/>
          <a:lstStyle/>
          <a:p>
            <a:pPr algn="l" eaLnBrk="1" hangingPunct="1"/>
            <a:r>
              <a:rPr lang="zh-CN" altLang="en-US" sz="2400" b="0" dirty="0" smtClean="0">
                <a:solidFill>
                  <a:srgbClr val="C00000"/>
                </a:solidFill>
                <a:ea typeface="黑体" panose="02010609060101010101" pitchFamily="49" charset="-122"/>
              </a:rPr>
              <a:t>◆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无线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传输媒体</a:t>
            </a:r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-36512" y="643796"/>
            <a:ext cx="8725989" cy="200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206" tIns="41103" rIns="82206" bIns="41103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en-US" altLang="zh-CN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</a:t>
            </a:r>
            <a:r>
              <a:rPr kumimoji="1"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将来只有两种通信：光纤的和无线的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用于通信的电磁波：无线电波、微波</a:t>
            </a:r>
            <a:r>
              <a:rPr kumimoji="1"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、红外线</a:t>
            </a:r>
            <a:r>
              <a:rPr kumimoji="1"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、可见光 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无线局域网：用无线电波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无线电波可</a:t>
            </a:r>
            <a:r>
              <a:rPr kumimoji="1"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达</a:t>
            </a:r>
            <a:r>
              <a:rPr kumimoji="1" lang="en-US" altLang="zh-CN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600Mbps</a:t>
            </a:r>
            <a:r>
              <a:rPr kumimoji="1"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，数十公里范围</a:t>
            </a:r>
          </a:p>
          <a:p>
            <a:pPr eaLnBrk="1" hangingPunct="1">
              <a:lnSpc>
                <a:spcPct val="125000"/>
              </a:lnSpc>
              <a:spcBef>
                <a:spcPts val="0"/>
              </a:spcBef>
            </a:pPr>
            <a:r>
              <a:rPr kumimoji="1"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红外线主要用于室内短距离通信</a:t>
            </a:r>
          </a:p>
        </p:txBody>
      </p:sp>
      <p:sp>
        <p:nvSpPr>
          <p:cNvPr id="25605" name="Rectangle 15"/>
          <p:cNvSpPr>
            <a:spLocks noChangeArrowheads="1"/>
          </p:cNvSpPr>
          <p:nvPr/>
        </p:nvSpPr>
        <p:spPr bwMode="auto">
          <a:xfrm>
            <a:off x="2" y="1874747"/>
            <a:ext cx="115481" cy="42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8" name="Picture 2" descr="http://www.tenda.com.cn/uploadfile/201189/2011080910463710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91830"/>
            <a:ext cx="936104" cy="124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98" y="3507854"/>
            <a:ext cx="720090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38" y="4431243"/>
            <a:ext cx="720090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2715766"/>
            <a:ext cx="689229" cy="68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7404" flipV="1">
            <a:off x="1824117" y="3884128"/>
            <a:ext cx="881065" cy="34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7139" flipV="1">
            <a:off x="2185775" y="4347021"/>
            <a:ext cx="641334" cy="34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8524" flipV="1">
            <a:off x="2146511" y="3396974"/>
            <a:ext cx="881065" cy="34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758733" y="43719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</a:t>
            </a:r>
            <a: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5611" y="42151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无线网卡</a:t>
            </a:r>
            <a: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标配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Picture 5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60" y="2758249"/>
            <a:ext cx="493639" cy="32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7504" y="300379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USB</a:t>
            </a: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无线网卡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AutoShape 2" descr="http://img2.imgtn.bdimg.com/it/u=4026081499,1842801185&amp;fm=23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http://2d.zol-img.com.cn/product/75/811/ceqs5Ezt9pUg2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2d.zol-img.com.cn/product/75/811/ceqs5Ezt9pUg2.jp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8" descr="http://2d.zol-img.com.cn/product/75/811/ceqs5Ezt9pUg2.jpg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10" descr="http://2d.zol-img.com.cn/product/75/811/ceqs5Ezt9pUg2.jpg"/>
          <p:cNvSpPr>
            <a:spLocks noChangeAspect="1" noChangeArrowheads="1"/>
          </p:cNvSpPr>
          <p:nvPr/>
        </p:nvSpPr>
        <p:spPr bwMode="auto">
          <a:xfrm>
            <a:off x="673100" y="473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12" descr="http://2d.zol-img.com.cn/product/75/811/ceqs5Ezt9pUg2.jpg"/>
          <p:cNvSpPr>
            <a:spLocks noChangeAspect="1" noChangeArrowheads="1"/>
          </p:cNvSpPr>
          <p:nvPr/>
        </p:nvSpPr>
        <p:spPr bwMode="auto">
          <a:xfrm>
            <a:off x="825500" y="625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AutoShape 14" descr="http://img2.imgtn.bdimg.com/it/u=4198387823,968917243&amp;fm=23&amp;gp=0.jpg"/>
          <p:cNvSpPr>
            <a:spLocks noChangeAspect="1" noChangeArrowheads="1"/>
          </p:cNvSpPr>
          <p:nvPr/>
        </p:nvSpPr>
        <p:spPr bwMode="auto">
          <a:xfrm>
            <a:off x="977900" y="777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AutoShape 16" descr="http://img3.imgtn.bdimg.com/it/u=2853847354,1611423993&amp;fm=21&amp;gp=0.jpg"/>
          <p:cNvSpPr>
            <a:spLocks noChangeAspect="1" noChangeArrowheads="1"/>
          </p:cNvSpPr>
          <p:nvPr/>
        </p:nvSpPr>
        <p:spPr bwMode="auto">
          <a:xfrm>
            <a:off x="1130300" y="930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34568" r="2778" b="30589"/>
          <a:stretch/>
        </p:blipFill>
        <p:spPr>
          <a:xfrm>
            <a:off x="3648596" y="3411629"/>
            <a:ext cx="1512221" cy="418868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 bwMode="auto">
          <a:xfrm flipV="1">
            <a:off x="3391597" y="3646463"/>
            <a:ext cx="604339" cy="45424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4211960" y="30665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交换机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2898" name="Picture 18" descr="http://www.it.com.cn/f/network/0412/15/041215_nt_cpp_wz_3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t="9697" r="20000" b="9256"/>
          <a:stretch/>
        </p:blipFill>
        <p:spPr bwMode="auto">
          <a:xfrm>
            <a:off x="5580112" y="3188464"/>
            <a:ext cx="792088" cy="76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接连接符 33"/>
          <p:cNvCxnSpPr/>
          <p:nvPr/>
        </p:nvCxnSpPr>
        <p:spPr bwMode="auto">
          <a:xfrm>
            <a:off x="5135417" y="3626470"/>
            <a:ext cx="49130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196530"/>
              </p:ext>
            </p:extLst>
          </p:nvPr>
        </p:nvGraphicFramePr>
        <p:xfrm>
          <a:off x="5192011" y="4215234"/>
          <a:ext cx="1540229" cy="85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6" name="Visio" r:id="rId11" imgW="6008171" imgH="2467065" progId="Visio.Drawing.11">
                  <p:link updateAutomatic="1"/>
                </p:oleObj>
              </mc:Choice>
              <mc:Fallback>
                <p:oleObj name="Visio" r:id="rId11" imgW="6008171" imgH="2467065" progId="Visio.Drawing.11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011" y="4215234"/>
                        <a:ext cx="1540229" cy="853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469639" y="4387587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Internet</a:t>
            </a:r>
            <a:endParaRPr lang="zh-CN" altLang="en-US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cxnSp>
        <p:nvCxnSpPr>
          <p:cNvPr id="45" name="直接连接符 44"/>
          <p:cNvCxnSpPr/>
          <p:nvPr/>
        </p:nvCxnSpPr>
        <p:spPr bwMode="auto">
          <a:xfrm>
            <a:off x="5965552" y="3936156"/>
            <a:ext cx="0" cy="27907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5495037" y="28191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路由器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26"/>
          <p:cNvSpPr txBox="1">
            <a:spLocks noChangeArrowheads="1"/>
          </p:cNvSpPr>
          <p:nvPr/>
        </p:nvSpPr>
        <p:spPr bwMode="auto">
          <a:xfrm>
            <a:off x="128453" y="-85700"/>
            <a:ext cx="4458789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1636" tIns="40818" rIns="81636" bIns="40818" anchor="ctr"/>
          <a:lstStyle>
            <a:lvl1pPr algn="ctr" defTabSz="1306513" rtl="0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1306513" rtl="0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2pPr>
            <a:lvl3pPr algn="ctr" defTabSz="1306513" rtl="0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3pPr>
            <a:lvl4pPr algn="ctr" defTabSz="1306513" rtl="0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4pPr>
            <a:lvl5pPr algn="ctr" defTabSz="1306513" rtl="0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5pPr>
            <a:lvl6pPr marL="457200" algn="ctr" defTabSz="1306513" rtl="0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6pPr>
            <a:lvl7pPr marL="914400" algn="ctr" defTabSz="1306513" rtl="0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7pPr>
            <a:lvl8pPr marL="1371600" algn="ctr" defTabSz="1306513" rtl="0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8pPr>
            <a:lvl9pPr marL="1828800" algn="ctr" defTabSz="1306513" rtl="0" fontAlgn="base">
              <a:spcBef>
                <a:spcPct val="0"/>
              </a:spcBef>
              <a:spcAft>
                <a:spcPct val="0"/>
              </a:spcAft>
              <a:defRPr kumimoji="1" sz="5400" b="1">
                <a:solidFill>
                  <a:schemeClr val="bg1"/>
                </a:solidFill>
                <a:latin typeface="Times New Roman" pitchFamily="18" charset="0"/>
                <a:ea typeface="隶书" pitchFamily="49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400" b="0" kern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3. </a:t>
            </a:r>
            <a:r>
              <a:rPr lang="zh-CN" altLang="en-US" sz="2400" b="0" kern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局域网</a:t>
            </a:r>
            <a:r>
              <a:rPr lang="zh-CN" altLang="en-US" sz="2400" b="0" kern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技术要素</a:t>
            </a:r>
            <a:r>
              <a:rPr lang="zh-CN" altLang="en-US" sz="2400" b="0" kern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6628" name="Rectangle 6"/>
          <p:cNvSpPr>
            <a:spLocks noGrp="1" noChangeArrowheads="1"/>
          </p:cNvSpPr>
          <p:nvPr>
            <p:ph type="title"/>
          </p:nvPr>
        </p:nvSpPr>
        <p:spPr>
          <a:xfrm>
            <a:off x="251520" y="483518"/>
            <a:ext cx="7770223" cy="510921"/>
          </a:xfrm>
          <a:noFill/>
        </p:spPr>
        <p:txBody>
          <a:bodyPr/>
          <a:lstStyle/>
          <a:p>
            <a:pPr algn="l" eaLnBrk="1" hangingPunct="1"/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）网络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的拓扑结构 </a:t>
            </a:r>
          </a:p>
        </p:txBody>
      </p:sp>
      <p:graphicFrame>
        <p:nvGraphicFramePr>
          <p:cNvPr id="26629" name="Object 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227135"/>
              </p:ext>
            </p:extLst>
          </p:nvPr>
        </p:nvGraphicFramePr>
        <p:xfrm>
          <a:off x="1115616" y="1347614"/>
          <a:ext cx="4788390" cy="1890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6" name="Visio" r:id="rId4" imgW="6906768" imgH="2726436" progId="Visio.Drawing.11">
                  <p:embed/>
                </p:oleObj>
              </mc:Choice>
              <mc:Fallback>
                <p:oleObj name="Visio" r:id="rId4" imgW="6906768" imgH="2726436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347614"/>
                        <a:ext cx="4788390" cy="189021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539552" y="915566"/>
            <a:ext cx="2857917" cy="45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19" rIns="81639" bIns="40819">
            <a:spAutoFit/>
          </a:bodyPr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 smtClean="0">
                <a:solidFill>
                  <a:srgbClr val="000066"/>
                </a:solidFill>
                <a:latin typeface="宋体"/>
                <a:ea typeface="宋体"/>
              </a:rPr>
              <a:t>①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总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线形拓扑结构 </a:t>
            </a:r>
          </a:p>
        </p:txBody>
      </p:sp>
      <p:sp>
        <p:nvSpPr>
          <p:cNvPr id="26630" name="Rectangle 14"/>
          <p:cNvSpPr>
            <a:spLocks noChangeArrowheads="1"/>
          </p:cNvSpPr>
          <p:nvPr/>
        </p:nvSpPr>
        <p:spPr bwMode="auto">
          <a:xfrm>
            <a:off x="683569" y="3003798"/>
            <a:ext cx="6163192" cy="210540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lIns="57150" tIns="28575" rIns="57150" bIns="28575"/>
          <a:lstStyle>
            <a:lvl1pPr marL="492125" indent="-492125"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优点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：布线简单、节点增删容易、成本较低。</a:t>
            </a:r>
          </a:p>
          <a:p>
            <a:pPr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缺点：竞用总线，容易引起冲突；</a:t>
            </a:r>
          </a:p>
          <a:p>
            <a:pPr lvl="1" eaLnBrk="1" hangingPunct="1">
              <a:lnSpc>
                <a:spcPct val="114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</a:t>
            </a:r>
            <a:r>
              <a:rPr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如果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节点数过多，则会降低网络的速度</a:t>
            </a:r>
          </a:p>
          <a:p>
            <a:pPr lvl="1" eaLnBrk="1" hangingPunct="1">
              <a:lnSpc>
                <a:spcPct val="114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</a:t>
            </a:r>
            <a:r>
              <a:rPr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总线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故障影响大且难以检测和排除。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539552" y="316326"/>
            <a:ext cx="2550141" cy="45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19" rIns="81639" bIns="40819">
            <a:spAutoFit/>
          </a:bodyPr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 smtClean="0">
                <a:solidFill>
                  <a:srgbClr val="000066"/>
                </a:solidFill>
                <a:latin typeface="宋体"/>
                <a:ea typeface="宋体"/>
              </a:rPr>
              <a:t>②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环形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拓扑结构 </a:t>
            </a: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627559" y="2510992"/>
            <a:ext cx="8048897" cy="1982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>
            <a:lvl1pPr marL="492125" indent="-492125"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71513" indent="-1746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indent="0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优点：结构简单、实时性强</a:t>
            </a:r>
          </a:p>
          <a:p>
            <a:pPr marL="0" indent="0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缺点：增删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节点复杂；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marL="0" lvl="1" indent="0" eaLnBrk="1" hangingPunct="1">
              <a:lnSpc>
                <a:spcPct val="114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</a:t>
            </a:r>
            <a:r>
              <a:rPr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故障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难以检测和排除。</a:t>
            </a:r>
          </a:p>
          <a:p>
            <a:pPr marL="0" indent="0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应用：早期的令牌环网和</a:t>
            </a:r>
            <a:r>
              <a:rPr lang="en-US" altLang="zh-CN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FDDI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就是采用环型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结构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marL="0" lvl="1" indent="0" eaLnBrk="1" hangingPunct="1">
              <a:lnSpc>
                <a:spcPct val="114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</a:t>
            </a:r>
            <a:r>
              <a:rPr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目前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环型</a:t>
            </a:r>
            <a:r>
              <a:rPr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拓扑主要应用在光纤网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中</a:t>
            </a:r>
          </a:p>
        </p:txBody>
      </p:sp>
      <p:sp>
        <p:nvSpPr>
          <p:cNvPr id="27653" name="Rectangle 15"/>
          <p:cNvSpPr>
            <a:spLocks noChangeArrowheads="1"/>
          </p:cNvSpPr>
          <p:nvPr/>
        </p:nvSpPr>
        <p:spPr bwMode="auto">
          <a:xfrm>
            <a:off x="2" y="2024075"/>
            <a:ext cx="115481" cy="55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endParaRPr lang="zh-CN" altLang="en-US">
              <a:solidFill>
                <a:srgbClr val="000066"/>
              </a:solidFill>
            </a:endParaRPr>
          </a:p>
        </p:txBody>
      </p:sp>
      <p:graphicFrame>
        <p:nvGraphicFramePr>
          <p:cNvPr id="2765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282811"/>
              </p:ext>
            </p:extLst>
          </p:nvPr>
        </p:nvGraphicFramePr>
        <p:xfrm>
          <a:off x="1065717" y="744093"/>
          <a:ext cx="3259183" cy="164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" r:id="rId4" imgW="3052572" imgH="1957578" progId="Visio.Drawing.11">
                  <p:embed/>
                </p:oleObj>
              </mc:Choice>
              <mc:Fallback>
                <p:oleObj r:id="rId4" imgW="3052572" imgH="1957578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717" y="744093"/>
                        <a:ext cx="3259183" cy="1645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Object 7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83634042"/>
              </p:ext>
            </p:extLst>
          </p:nvPr>
        </p:nvGraphicFramePr>
        <p:xfrm>
          <a:off x="899592" y="759395"/>
          <a:ext cx="2411412" cy="188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3" name="Visio" r:id="rId4" imgW="2958846" imgH="2312289" progId="Visio.Drawing.11">
                  <p:embed/>
                </p:oleObj>
              </mc:Choice>
              <mc:Fallback>
                <p:oleObj name="Visio" r:id="rId4" imgW="2958846" imgH="2312289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759395"/>
                        <a:ext cx="2411412" cy="18843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FFFF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sm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1109135"/>
              </p:ext>
            </p:extLst>
          </p:nvPr>
        </p:nvGraphicFramePr>
        <p:xfrm>
          <a:off x="3587155" y="726058"/>
          <a:ext cx="2713037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4" name="Visio" r:id="rId6" imgW="3295650" imgH="2329053" progId="Visio.Drawing.11">
                  <p:embed/>
                </p:oleObj>
              </mc:Choice>
              <mc:Fallback>
                <p:oleObj name="Visio" r:id="rId6" imgW="3295650" imgH="2329053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155" y="726058"/>
                        <a:ext cx="2713037" cy="1917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rgbClr val="FFFF00"/>
                            </a:solidFill>
                            <a:prstDash val="solid"/>
                            <a:miter lim="800000"/>
                            <a:headEnd type="none" w="med" len="med"/>
                            <a:tailEnd type="none" w="sm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424545" y="277753"/>
            <a:ext cx="3173710" cy="45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19" rIns="81639" bIns="40819">
            <a:spAutoFit/>
          </a:bodyPr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③ 星形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/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树形拓扑结构 </a:t>
            </a: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473529" y="2594008"/>
            <a:ext cx="8444048" cy="2137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>
            <a:lvl1pPr marL="492125" indent="-492125"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71513" indent="-1746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优点：结构简单、组网容易、控制相对简单；</a:t>
            </a:r>
          </a:p>
          <a:p>
            <a:pPr lvl="1" eaLnBrk="1" hangingPunct="1"/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</a:t>
            </a:r>
            <a:r>
              <a:rPr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故障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影响小且容易检测和排除。</a:t>
            </a:r>
          </a:p>
          <a:p>
            <a:pPr eaLnBrk="1" hangingPunct="1"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缺点：电缆数量大，安装工作量可观；</a:t>
            </a:r>
          </a:p>
          <a:p>
            <a:pPr lvl="1" eaLnBrk="1" hangingPunct="1"/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</a:t>
            </a:r>
            <a:r>
              <a:rPr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通信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线路利用率低；</a:t>
            </a:r>
          </a:p>
          <a:p>
            <a:pPr lvl="1" eaLnBrk="1" hangingPunct="1"/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</a:t>
            </a:r>
            <a:r>
              <a:rPr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中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央</a:t>
            </a:r>
            <a:r>
              <a:rPr lang="zh-CN" altLang="en-US" sz="20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节点</a:t>
            </a:r>
            <a:r>
              <a:rPr lang="zh-CN" altLang="en-US" sz="20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可靠性要求高，若出现故障，则整个网络瘫痪。</a:t>
            </a:r>
          </a:p>
          <a:p>
            <a:pPr eaLnBrk="1" hangingPunct="1"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应用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：以太网中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1" name="Object 10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398752"/>
              </p:ext>
            </p:extLst>
          </p:nvPr>
        </p:nvGraphicFramePr>
        <p:xfrm>
          <a:off x="971600" y="765338"/>
          <a:ext cx="2344564" cy="210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Visio" r:id="rId4" imgW="2958846" imgH="2654427" progId="Visio.Drawing.11">
                  <p:embed/>
                </p:oleObj>
              </mc:Choice>
              <mc:Fallback>
                <p:oleObj name="Visio" r:id="rId4" imgW="2958846" imgH="2654427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765338"/>
                        <a:ext cx="2344564" cy="21035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Rectangle 11"/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2931790"/>
            <a:ext cx="7405688" cy="10636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zh-CN" altLang="en-US" sz="2000" b="0" kern="1200" dirty="0">
                <a:solidFill>
                  <a:srgbClr val="000066"/>
                </a:solidFill>
                <a:ea typeface="黑体" panose="02010609060101010101" pitchFamily="49" charset="-122"/>
              </a:rPr>
              <a:t>特点：无中心设备，因此也称为无规则型结构 </a:t>
            </a:r>
          </a:p>
          <a:p>
            <a:pPr eaLnBrk="1" hangingPunct="1">
              <a:buFontTx/>
              <a:buNone/>
            </a:pPr>
            <a:r>
              <a:rPr lang="zh-CN" altLang="en-US" sz="2000" b="0" kern="1200" dirty="0">
                <a:solidFill>
                  <a:srgbClr val="000066"/>
                </a:solidFill>
                <a:ea typeface="黑体" panose="02010609060101010101" pitchFamily="49" charset="-122"/>
              </a:rPr>
              <a:t>优点：系统可靠性高</a:t>
            </a:r>
          </a:p>
          <a:p>
            <a:pPr eaLnBrk="1" hangingPunct="1">
              <a:buFontTx/>
              <a:buNone/>
            </a:pPr>
            <a:r>
              <a:rPr lang="zh-CN" altLang="en-US" sz="2000" b="0" kern="1200" dirty="0">
                <a:solidFill>
                  <a:srgbClr val="000066"/>
                </a:solidFill>
                <a:ea typeface="黑体" panose="02010609060101010101" pitchFamily="49" charset="-122"/>
              </a:rPr>
              <a:t>缺点：结构复杂、协议复杂、实现困难、不易扩充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325483" y="277753"/>
            <a:ext cx="2473197" cy="45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1639" tIns="40819" rIns="81639" bIns="40819">
            <a:spAutoFit/>
          </a:bodyPr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④ 网状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拓扑结构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-100845" y="161163"/>
            <a:ext cx="3880757" cy="576072"/>
          </a:xfrm>
          <a:noFill/>
        </p:spPr>
        <p:txBody>
          <a:bodyPr/>
          <a:lstStyle/>
          <a:p>
            <a:pPr algn="l" eaLnBrk="1" hangingPunct="1"/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）介质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访问控制方法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11088" y="627534"/>
            <a:ext cx="8393974" cy="239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lIns="81639" tIns="40819" rIns="81639" bIns="40819">
            <a:spAutoFit/>
          </a:bodyPr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  <a:sym typeface="Wingdings 2"/>
              </a:rPr>
              <a:t> 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载波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侦听多路访问</a:t>
            </a:r>
            <a:r>
              <a:rPr lang="en-US" altLang="zh-CN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/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冲突检测（</a:t>
            </a:r>
            <a:r>
              <a:rPr lang="en-US" altLang="zh-CN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CSMA/CD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① 载波侦听：发送数据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前侦听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总线上有没有数据传输 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             若无数据传输，立即发送数据 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② 多路访问：共用一条总线，且广播式的 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③ 冲突检测：两个或两个以上计算机同时发送数据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先听后发、边听边发、冲突停止、延迟重发 </a:t>
            </a:r>
          </a:p>
        </p:txBody>
      </p:sp>
      <p:graphicFrame>
        <p:nvGraphicFramePr>
          <p:cNvPr id="2" name="对象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93256683"/>
              </p:ext>
            </p:extLst>
          </p:nvPr>
        </p:nvGraphicFramePr>
        <p:xfrm>
          <a:off x="971600" y="3057302"/>
          <a:ext cx="4787900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9" name="Visio" r:id="rId4" imgW="6906768" imgH="2726436" progId="Visio.Drawing.11">
                  <p:embed/>
                </p:oleObj>
              </mc:Choice>
              <mc:Fallback>
                <p:oleObj name="Visio" r:id="rId4" imgW="6906768" imgH="2726436" progId="Visio.Drawing.11">
                  <p:embed/>
                  <p:pic>
                    <p:nvPicPr>
                      <p:cNvPr id="0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3057302"/>
                        <a:ext cx="4787900" cy="18907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59632" y="4731990"/>
            <a:ext cx="44644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0" y="72514"/>
            <a:ext cx="6846760" cy="510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28575" rIns="0" bIns="28575" anchor="ctr">
            <a:spAutoFit/>
          </a:bodyPr>
          <a:lstStyle>
            <a:lvl1pPr indent="269875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indent="0" eaLnBrk="1" hangingPunct="1">
              <a:lnSpc>
                <a:spcPct val="114000"/>
              </a:lnSpc>
              <a:spcBef>
                <a:spcPts val="0"/>
              </a:spcBef>
            </a:pPr>
            <a:r>
              <a:rPr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①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硬件设备</a:t>
            </a:r>
          </a:p>
          <a:p>
            <a:pPr indent="0" eaLnBrk="1" hangingPunct="1">
              <a:lnSpc>
                <a:spcPct val="114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</a:t>
            </a: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网卡、交换机、网线</a:t>
            </a:r>
            <a:endParaRPr lang="en-US" altLang="zh-CN" sz="240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indent="0" eaLnBrk="1" hangingPunct="1">
              <a:lnSpc>
                <a:spcPct val="114000"/>
              </a:lnSpc>
              <a:spcBef>
                <a:spcPts val="0"/>
              </a:spcBef>
            </a:pPr>
            <a:r>
              <a:rPr lang="en-US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②</a:t>
            </a: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安装网络协议和配置</a:t>
            </a:r>
            <a:b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自动安装，配置</a:t>
            </a:r>
            <a:r>
              <a:rPr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</a:t>
            </a:r>
            <a:br>
              <a:rPr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③ </a:t>
            </a: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设置对等网模式</a:t>
            </a:r>
            <a:b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设置工作组</a:t>
            </a:r>
            <a:endParaRPr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indent="0" eaLnBrk="1" hangingPunct="1">
              <a:lnSpc>
                <a:spcPct val="114000"/>
              </a:lnSpc>
              <a:spcBef>
                <a:spcPts val="0"/>
              </a:spcBef>
            </a:pPr>
            <a:r>
              <a:rPr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④ 连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通</a:t>
            </a: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性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测试</a:t>
            </a:r>
          </a:p>
          <a:p>
            <a:pPr indent="0" eaLnBrk="1" hangingPunct="1">
              <a:lnSpc>
                <a:spcPct val="114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</a:t>
            </a: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</a:t>
            </a:r>
            <a:r>
              <a:rPr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Ping 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自己或邻居</a:t>
            </a:r>
            <a:b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网络邻居</a:t>
            </a:r>
            <a:b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⑤ 资源共享</a:t>
            </a:r>
          </a:p>
          <a:p>
            <a:pPr indent="0" eaLnBrk="1" hangingPunct="1">
              <a:lnSpc>
                <a:spcPct val="114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</a:t>
            </a: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文件夹</a:t>
            </a: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共享 </a:t>
            </a:r>
            <a:b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</a:t>
            </a:r>
            <a:r>
              <a:rPr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映射网络驱动器</a:t>
            </a:r>
            <a:endParaRPr lang="zh-CN" altLang="en-US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891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type="title"/>
          </p:nvPr>
        </p:nvSpPr>
        <p:spPr>
          <a:xfrm>
            <a:off x="-100845" y="161163"/>
            <a:ext cx="3880757" cy="576072"/>
          </a:xfrm>
          <a:noFill/>
        </p:spPr>
        <p:txBody>
          <a:bodyPr/>
          <a:lstStyle/>
          <a:p>
            <a:pPr algn="l" eaLnBrk="1" hangingPunct="1"/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）介质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访问控制方法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570514" y="627534"/>
            <a:ext cx="6089718" cy="200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tx2"/>
                  </a:outerShdw>
                </a:effectLst>
              </a14:hiddenEffects>
            </a:ext>
          </a:extLst>
        </p:spPr>
        <p:txBody>
          <a:bodyPr wrap="square" lIns="81639" tIns="40819" rIns="81639" bIns="40819">
            <a:spAutoFit/>
          </a:bodyPr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  <a:sym typeface="Wingdings 2" pitchFamily="18" charset="2"/>
              </a:rPr>
              <a:t> 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令牌访问（</a:t>
            </a:r>
            <a:r>
              <a:rPr lang="en-US" altLang="zh-CN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Token Passing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类似“击鼓传花”游戏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endParaRPr lang="en-US" altLang="zh-CN" sz="2000" b="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令牌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是能否发送数据的权力象征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endParaRPr lang="en-US" altLang="zh-CN" sz="2000" b="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只需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将网络中令牌设置为只有一个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endParaRPr lang="en-US" altLang="zh-CN" sz="2000" b="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则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杜绝了环路上发生冲突的可能。 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79962"/>
              </p:ext>
            </p:extLst>
          </p:nvPr>
        </p:nvGraphicFramePr>
        <p:xfrm>
          <a:off x="965334" y="3003798"/>
          <a:ext cx="3259137" cy="164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3" r:id="rId4" imgW="3052572" imgH="1957578" progId="Visio.Drawing.11">
                  <p:embed/>
                </p:oleObj>
              </mc:Choice>
              <mc:Fallback>
                <p:oleObj r:id="rId4" imgW="3052572" imgH="1957578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334" y="3003798"/>
                        <a:ext cx="3259137" cy="164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095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612" y="1"/>
            <a:ext cx="4606834" cy="627507"/>
          </a:xfrm>
        </p:spPr>
        <p:txBody>
          <a:bodyPr/>
          <a:lstStyle/>
          <a:p>
            <a:pPr algn="l" eaLnBrk="1" hangingPunct="1"/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3.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以太网（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IEEE802.3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522514" y="740664"/>
            <a:ext cx="7733211" cy="1234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>
            <a:lvl1pPr marL="342900" indent="-3429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kumimoji="1" lang="zh-CN" altLang="zh-CN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-156165" y="625758"/>
            <a:ext cx="9336677" cy="439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>
            <a:lvl1pPr marL="492125" indent="-492125"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局域网标准：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IEEE 802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标准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以太网：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IEEE 802.3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标准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无线局域网：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标准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以太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古希腊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：青天或上层大气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宇宙学： </a:t>
            </a:r>
            <a:r>
              <a:rPr lang="zh-CN" altLang="en-US" sz="2400" b="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假想的充满宇宙的</a:t>
            </a:r>
            <a:r>
              <a:rPr lang="zh-CN" altLang="en-US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那种像</a:t>
            </a:r>
            <a:r>
              <a:rPr lang="zh-CN" altLang="en-US" sz="2400" b="0" dirty="0" smtClean="0">
                <a:solidFill>
                  <a:srgbClr val="A50021"/>
                </a:solidFill>
                <a:ea typeface="黑体" panose="02010609060101010101" pitchFamily="49" charset="-122"/>
              </a:rPr>
              <a:t>空</a:t>
            </a:r>
            <a:r>
              <a:rPr lang="zh-CN" altLang="en-US" sz="2400" b="0" dirty="0">
                <a:solidFill>
                  <a:srgbClr val="A50021"/>
                </a:solidFill>
                <a:ea typeface="黑体" panose="02010609060101010101" pitchFamily="49" charset="-122"/>
              </a:rPr>
              <a:t>气</a:t>
            </a:r>
            <a:endParaRPr lang="en-US" altLang="zh-CN" sz="2400" b="0" dirty="0" smtClean="0">
              <a:solidFill>
                <a:srgbClr val="A50021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                                  一样</a:t>
            </a:r>
            <a:r>
              <a:rPr lang="zh-CN" altLang="en-US" sz="2400" b="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的介质</a:t>
            </a:r>
            <a:r>
              <a:rPr lang="zh-CN" altLang="en-US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，而正是这种介质</a:t>
            </a:r>
            <a:r>
              <a:rPr lang="en-US" altLang="zh-CN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lang="en-US" altLang="zh-CN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</a:br>
            <a:r>
              <a:rPr lang="en-US" altLang="zh-CN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                           </a:t>
            </a:r>
            <a:r>
              <a:rPr lang="zh-CN" altLang="en-US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电磁波</a:t>
            </a:r>
            <a:r>
              <a:rPr lang="zh-CN" altLang="en-US" sz="2400" b="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才得以传播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计算机网络：</a:t>
            </a:r>
            <a:r>
              <a:rPr lang="zh-CN" altLang="en-US" sz="2400" b="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采用共享总线型</a:t>
            </a:r>
            <a:r>
              <a:rPr lang="zh-CN" altLang="en-US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传输媒体</a:t>
            </a:r>
            <a:r>
              <a:rPr lang="en-US" altLang="zh-CN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lang="en-US" altLang="zh-CN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</a:br>
            <a:r>
              <a:rPr lang="en-US" altLang="zh-CN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                                    </a:t>
            </a:r>
            <a:r>
              <a:rPr lang="zh-CN" altLang="en-US" sz="2400" b="0" dirty="0" smtClean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方式</a:t>
            </a:r>
            <a:r>
              <a:rPr lang="zh-CN" altLang="en-US" sz="2400" b="0" dirty="0">
                <a:solidFill>
                  <a:srgbClr val="A50021"/>
                </a:solidFill>
                <a:latin typeface="+mn-lt"/>
                <a:ea typeface="黑体" panose="02010609060101010101" pitchFamily="49" charset="-122"/>
              </a:rPr>
              <a:t>的局域网 </a:t>
            </a:r>
          </a:p>
          <a:p>
            <a:pPr eaLnBrk="1" hangingPunct="1">
              <a:buFontTx/>
              <a:buNone/>
            </a:pPr>
            <a:endParaRPr lang="en-US" altLang="zh-CN" sz="24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522514" y="740664"/>
            <a:ext cx="7733211" cy="1234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>
            <a:lvl1pPr marL="342900" indent="-3429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kumimoji="1" lang="zh-CN" altLang="zh-CN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-108520" y="411510"/>
            <a:ext cx="9336677" cy="439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>
            <a:lvl1pPr marL="492125" indent="-492125"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</a:pP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以太网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有四种：</a:t>
            </a:r>
          </a:p>
          <a:p>
            <a:pPr eaLnBrk="1" hangingPunct="1"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① 标准以太网  </a:t>
            </a:r>
            <a:endParaRPr lang="en-US" altLang="zh-CN" sz="2400" b="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  1975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年   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10Mbps</a:t>
            </a:r>
            <a:endParaRPr lang="en-US" altLang="zh-CN" sz="24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②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快速以太网（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Fast Ethernet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FE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  </a:t>
            </a:r>
            <a:endParaRPr lang="en-US" altLang="zh-CN" sz="2400" b="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  1995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年  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100Mbps</a:t>
            </a:r>
          </a:p>
          <a:p>
            <a:pPr eaLnBrk="1" hangingPunct="1"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③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千兆以太网（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Gigabit Ethernet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GE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  </a:t>
            </a:r>
            <a:endParaRPr lang="en-US" altLang="zh-CN" sz="2400" b="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  1998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年  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1000Mbps / 1Gbps</a:t>
            </a:r>
          </a:p>
          <a:p>
            <a:pPr eaLnBrk="1" hangingPunct="1"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④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万兆以太网（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10Gigabit Ethernet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10GE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 </a:t>
            </a:r>
            <a:endParaRPr lang="en-US" altLang="zh-CN" sz="2400" b="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 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2002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年  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10000Mbps / 10Gbps</a:t>
            </a:r>
          </a:p>
        </p:txBody>
      </p:sp>
    </p:spTree>
    <p:extLst>
      <p:ext uri="{BB962C8B-B14F-4D97-AF65-F5344CB8AC3E}">
        <p14:creationId xmlns:p14="http://schemas.microsoft.com/office/powerpoint/2010/main" val="130825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1257" y="1"/>
            <a:ext cx="6335486" cy="627507"/>
          </a:xfrm>
        </p:spPr>
        <p:txBody>
          <a:bodyPr/>
          <a:lstStyle/>
          <a:p>
            <a:pPr algn="l" eaLnBrk="1" hangingPunct="1"/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4.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无线局域网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523603" y="744093"/>
            <a:ext cx="7733211" cy="1234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>
            <a:lvl1pPr marL="342900" indent="-3429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kumimoji="1" lang="zh-CN" altLang="zh-CN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395536" y="411510"/>
            <a:ext cx="8986157" cy="282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IEEE802.11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标准</a:t>
            </a:r>
          </a:p>
          <a:p>
            <a:pPr>
              <a:lnSpc>
                <a:spcPct val="125000"/>
              </a:lnSpc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设备及组网案例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</a:t>
            </a:r>
          </a:p>
          <a:p>
            <a:pPr>
              <a:lnSpc>
                <a:spcPct val="125000"/>
              </a:lnSpc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硬件：无线访问接入点（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Access Point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，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AP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  </a:t>
            </a:r>
            <a:endParaRPr kumimoji="1" lang="en-US" altLang="zh-CN" sz="2400" dirty="0" smtClean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相当于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以太网的集线器</a:t>
            </a:r>
          </a:p>
          <a:p>
            <a:pPr>
              <a:lnSpc>
                <a:spcPct val="125000"/>
              </a:lnSpc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无线网卡：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笔记本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标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配的</a:t>
            </a:r>
          </a:p>
          <a:p>
            <a:pPr>
              <a:lnSpc>
                <a:spcPct val="125000"/>
              </a:lnSpc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                         台式机：另配的    </a:t>
            </a:r>
          </a:p>
        </p:txBody>
      </p:sp>
      <p:pic>
        <p:nvPicPr>
          <p:cNvPr id="118786" name="Picture 2" descr="http://www.tenda.com.cn/uploadfile/201189/2011080910463710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91830"/>
            <a:ext cx="936104" cy="124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0" y="3507854"/>
            <a:ext cx="720090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0" y="4431243"/>
            <a:ext cx="720090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3648" y="2715766"/>
            <a:ext cx="689229" cy="68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7404" flipV="1">
            <a:off x="1752109" y="3884128"/>
            <a:ext cx="881065" cy="34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7139" flipV="1">
            <a:off x="2113767" y="4347021"/>
            <a:ext cx="641334" cy="34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8524" flipV="1">
            <a:off x="2074503" y="3396974"/>
            <a:ext cx="881065" cy="34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76" y="3300057"/>
            <a:ext cx="987276" cy="64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292080" y="344533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USB</a:t>
            </a:r>
            <a:r>
              <a:rPr lang="zh-CN" altLang="en-US" sz="18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无线</a:t>
            </a: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网卡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6725" y="43719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</a:t>
            </a:r>
            <a: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3603" y="42151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无线网卡</a:t>
            </a:r>
            <a: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标配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Picture 5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52" y="2758249"/>
            <a:ext cx="493639" cy="32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496" y="300379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USB</a:t>
            </a: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无线网卡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8788" name="Picture 4" descr="http://image.it168.com/cms/2007-10-18/Image/2007101816353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156" y="4075665"/>
            <a:ext cx="1016095" cy="7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279380" y="426525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PCI</a:t>
            </a:r>
            <a:r>
              <a:rPr lang="zh-CN" altLang="en-US" sz="18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无线</a:t>
            </a: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网卡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  <p:bldP spid="17" grpId="0"/>
      <p:bldP spid="18" grpId="0"/>
      <p:bldP spid="19" grpId="0"/>
      <p:bldP spid="21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 bwMode="auto">
          <a:xfrm>
            <a:off x="3756827" y="4423568"/>
            <a:ext cx="38312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385274"/>
              </p:ext>
            </p:extLst>
          </p:nvPr>
        </p:nvGraphicFramePr>
        <p:xfrm>
          <a:off x="4014483" y="3723878"/>
          <a:ext cx="2232248" cy="12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7" name="Visio" r:id="rId4" imgW="6008171" imgH="2467065" progId="Visio.Drawing.11">
                  <p:link updateAutomatic="1"/>
                </p:oleObj>
              </mc:Choice>
              <mc:Fallback>
                <p:oleObj name="Visio" r:id="rId4" imgW="6008171" imgH="2467065" progId="Visio.Drawing.11">
                  <p:link updateAutomatic="1"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483" y="3723878"/>
                        <a:ext cx="2232248" cy="1236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Rectangle 5"/>
          <p:cNvSpPr>
            <a:spLocks noChangeArrowheads="1"/>
          </p:cNvSpPr>
          <p:nvPr/>
        </p:nvSpPr>
        <p:spPr bwMode="auto">
          <a:xfrm>
            <a:off x="251520" y="339502"/>
            <a:ext cx="8986157" cy="966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j-cs"/>
              </a:rPr>
              <a:t>设备及组网案例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j-cs"/>
              </a:rPr>
              <a:t>2</a:t>
            </a:r>
          </a:p>
          <a:p>
            <a:pPr>
              <a:lnSpc>
                <a:spcPct val="130000"/>
              </a:lnSpc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j-cs"/>
              </a:rPr>
              <a:t> 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j-cs"/>
              </a:rPr>
              <a:t>硬件：无线路由器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j-cs"/>
              </a:rPr>
              <a:t>=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j-cs"/>
              </a:rPr>
              <a:t>无线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j-cs"/>
              </a:rPr>
              <a:t>AP+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  <a:cs typeface="+mj-cs"/>
              </a:rPr>
              <a:t>路由器 </a:t>
            </a: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40" y="2832512"/>
            <a:ext cx="720090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11" y="4235864"/>
            <a:ext cx="720090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0670" flipV="1">
            <a:off x="1862108" y="3241982"/>
            <a:ext cx="1104516" cy="34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0" y="4083918"/>
            <a:ext cx="1140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Internet</a:t>
            </a:r>
            <a:endParaRPr lang="zh-CN" altLang="en-US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117767" name="Picture 7" descr="http://h.hiphotos.bdimg.com/album/w%3D2048/sign=3c2f6573c8ea15ce41eee70982383bf3/00e93901213fb80e44f86a2137d12f2eb938941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15" y="2686050"/>
            <a:ext cx="1190625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>
            <a:stCxn id="117767" idx="2"/>
          </p:cNvCxnSpPr>
          <p:nvPr/>
        </p:nvCxnSpPr>
        <p:spPr bwMode="auto">
          <a:xfrm>
            <a:off x="3756828" y="3738563"/>
            <a:ext cx="0" cy="69048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/>
        </p:nvCxnSpPr>
        <p:spPr bwMode="auto">
          <a:xfrm flipH="1">
            <a:off x="3651321" y="2139702"/>
            <a:ext cx="105506" cy="104085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/>
        </p:nvCxnSpPr>
        <p:spPr bwMode="auto">
          <a:xfrm>
            <a:off x="2269901" y="2268736"/>
            <a:ext cx="1149971" cy="91181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48458" flipV="1">
            <a:off x="2337473" y="3937889"/>
            <a:ext cx="828954" cy="2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10687" y="358953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无线网卡</a:t>
            </a:r>
            <a: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标配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74642" y="1349355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</a:t>
            </a: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线网卡</a:t>
            </a:r>
            <a: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标配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6707" y="1594489"/>
            <a:ext cx="689229" cy="68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9431" y="1707654"/>
            <a:ext cx="689229" cy="68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68" name="Picture 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771550"/>
            <a:ext cx="467377" cy="30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075" y="2172310"/>
            <a:ext cx="6305134" cy="857250"/>
          </a:xfrm>
        </p:spPr>
        <p:txBody>
          <a:bodyPr/>
          <a:lstStyle/>
          <a:p>
            <a:pPr algn="l" eaLnBrk="1" hangingPunct="1"/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无线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局域网重要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标准</a:t>
            </a:r>
          </a:p>
        </p:txBody>
      </p:sp>
      <p:sp>
        <p:nvSpPr>
          <p:cNvPr id="34839" name="Rectangle 3"/>
          <p:cNvSpPr>
            <a:spLocks noChangeArrowheads="1"/>
          </p:cNvSpPr>
          <p:nvPr/>
        </p:nvSpPr>
        <p:spPr bwMode="auto">
          <a:xfrm>
            <a:off x="256638" y="579539"/>
            <a:ext cx="7733211" cy="1234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>
            <a:lvl1pPr marL="342900" indent="-3429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kumimoji="1" lang="zh-CN" altLang="zh-CN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4841" name="Rectangle 44"/>
          <p:cNvSpPr>
            <a:spLocks noChangeArrowheads="1"/>
          </p:cNvSpPr>
          <p:nvPr/>
        </p:nvSpPr>
        <p:spPr bwMode="auto">
          <a:xfrm>
            <a:off x="107504" y="151777"/>
            <a:ext cx="2511906" cy="48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1" lang="en-US" altLang="zh-CN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设备及组网案例</a:t>
            </a:r>
            <a:r>
              <a:rPr kumimoji="1" lang="en-US" altLang="zh-CN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34842" name="Rectangle 45"/>
          <p:cNvSpPr>
            <a:spLocks noChangeArrowheads="1"/>
          </p:cNvSpPr>
          <p:nvPr/>
        </p:nvSpPr>
        <p:spPr bwMode="auto">
          <a:xfrm>
            <a:off x="4139953" y="2874400"/>
            <a:ext cx="2592288" cy="171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1636" tIns="40818" rIns="81636" bIns="40818"/>
          <a:lstStyle>
            <a:lvl1pPr marL="492125" indent="-492125"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Wi-Fi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问题： </a:t>
            </a:r>
            <a:endParaRPr lang="zh-CN" altLang="en-US" sz="24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en-US" altLang="zh-CN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Wi-Fi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是一个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品牌</a:t>
            </a:r>
            <a:endParaRPr lang="zh-CN" altLang="en-US" sz="20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</a:t>
            </a:r>
            <a:r>
              <a:rPr lang="zh-CN" altLang="en-US" sz="20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由</a:t>
            </a:r>
            <a:r>
              <a:rPr lang="en-US" altLang="zh-CN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Wi-Fi</a:t>
            </a:r>
            <a:r>
              <a:rPr lang="zh-CN" altLang="en-US" sz="20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联盟所持有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340498"/>
              </p:ext>
            </p:extLst>
          </p:nvPr>
        </p:nvGraphicFramePr>
        <p:xfrm>
          <a:off x="907764" y="2874400"/>
          <a:ext cx="321547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622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标准</a:t>
                      </a:r>
                      <a:endParaRPr kumimoji="1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4004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数据速率</a:t>
                      </a:r>
                      <a:endParaRPr kumimoji="1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2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802.11b</a:t>
                      </a:r>
                      <a:endParaRPr kumimoji="1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492125" indent="-492125" defTabSz="1306513"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654050" defTabSz="1306513"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631950" indent="-325438" defTabSz="1306513"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2286000" indent="-325438" defTabSz="1306513"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940050" indent="-327025" defTabSz="1306513"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33972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38544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43116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47688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492125" marR="0" lvl="0" indent="-492125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最高为</a:t>
                      </a:r>
                      <a:r>
                        <a:rPr kumimoji="1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11Mbps</a:t>
                      </a:r>
                    </a:p>
                  </a:txBody>
                  <a:tcPr marL="0" marR="0" marT="25272" marB="25272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2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802.11a</a:t>
                      </a:r>
                      <a:endParaRPr kumimoji="1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492125" indent="-492125" defTabSz="1306513"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654050" defTabSz="1306513"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631950" indent="-325438" defTabSz="1306513"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2286000" indent="-325438" defTabSz="1306513"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940050" indent="-327025" defTabSz="1306513"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33972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38544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43116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47688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492125" marR="0" lvl="0" indent="-492125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最高为</a:t>
                      </a:r>
                      <a:r>
                        <a:rPr kumimoji="1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54Mbps</a:t>
                      </a:r>
                    </a:p>
                  </a:txBody>
                  <a:tcPr marL="0" marR="0" marT="25272" marB="25272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2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802.11g</a:t>
                      </a:r>
                      <a:endParaRPr kumimoji="1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492125" indent="-492125" defTabSz="1306513"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654050" defTabSz="1306513"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631950" indent="-325438" defTabSz="1306513"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2286000" indent="-325438" defTabSz="1306513"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940050" indent="-327025" defTabSz="1306513"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33972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38544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43116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47688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492125" marR="0" lvl="0" indent="-492125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最高为</a:t>
                      </a:r>
                      <a:r>
                        <a:rPr kumimoji="1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54Mbps</a:t>
                      </a:r>
                    </a:p>
                  </a:txBody>
                  <a:tcPr marL="0" marR="0" marT="25272" marB="25272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2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802.11n</a:t>
                      </a:r>
                      <a:endParaRPr kumimoji="1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+mn-lt"/>
                        <a:ea typeface="黑体" panose="02010609060101010101" pitchFamily="49" charset="-122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492125" indent="-492125" defTabSz="1306513">
                        <a:spcBef>
                          <a:spcPct val="20000"/>
                        </a:spcBef>
                        <a:defRPr kumimoji="1" sz="3200" b="1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1pPr>
                      <a:lvl2pPr marL="654050" defTabSz="1306513">
                        <a:spcBef>
                          <a:spcPct val="20000"/>
                        </a:spcBef>
                        <a:defRPr kumimoji="1" sz="26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2pPr>
                      <a:lvl3pPr marL="1631950" indent="-325438" defTabSz="1306513">
                        <a:spcBef>
                          <a:spcPct val="20000"/>
                        </a:spcBef>
                        <a:defRPr kumimoji="1" sz="31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3pPr>
                      <a:lvl4pPr marL="2286000" indent="-325438" defTabSz="1306513"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4pPr>
                      <a:lvl5pPr marL="2940050" indent="-327025" defTabSz="1306513">
                        <a:spcBef>
                          <a:spcPct val="20000"/>
                        </a:spcBef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5pPr>
                      <a:lvl6pPr marL="33972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6pPr>
                      <a:lvl7pPr marL="38544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7pPr>
                      <a:lvl8pPr marL="43116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8pPr>
                      <a:lvl9pPr marL="4768850" indent="-327025" defTabSz="1306513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2500">
                          <a:solidFill>
                            <a:schemeClr val="bg1"/>
                          </a:solidFill>
                          <a:latin typeface="Times New Roman" pitchFamily="18" charset="0"/>
                          <a:ea typeface="宋体" pitchFamily="2" charset="-122"/>
                        </a:defRPr>
                      </a:lvl9pPr>
                    </a:lstStyle>
                    <a:p>
                      <a:pPr marL="492125" marR="0" lvl="0" indent="-492125" algn="ctr" defTabSz="13065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最高为</a:t>
                      </a:r>
                      <a:r>
                        <a:rPr kumimoji="1" lang="en-US" altLang="zh-CN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黑体" panose="02010609060101010101" pitchFamily="49" charset="-122"/>
                          <a:cs typeface="Times New Roman" pitchFamily="18" charset="0"/>
                        </a:rPr>
                        <a:t>600Mbps</a:t>
                      </a:r>
                    </a:p>
                  </a:txBody>
                  <a:tcPr marL="0" marR="0" marT="25272" marB="25272" anchor="ctr" anchorCtr="1" horzOverflow="overflow">
                    <a:lnL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56144"/>
            <a:ext cx="720090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048" y="1654025"/>
            <a:ext cx="720090" cy="69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787" y="780641"/>
            <a:ext cx="749606" cy="20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13532" flipV="1">
            <a:off x="2825744" y="1332706"/>
            <a:ext cx="630812" cy="1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4828">
            <a:off x="1697984" y="1489832"/>
            <a:ext cx="749606" cy="20781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5816" y="411510"/>
            <a:ext cx="689229" cy="68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75972" y="9875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无线网卡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7710" y="135690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无线网卡</a:t>
            </a:r>
            <a: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dirty="0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标配</a:t>
            </a:r>
            <a:endParaRPr lang="zh-CN" altLang="en-US" sz="1800" dirty="0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4870" name="Picture 5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33" y="1356906"/>
            <a:ext cx="27241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348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363838"/>
            <a:ext cx="2867589" cy="1672760"/>
          </a:xfrm>
          <a:prstGeom prst="rect">
            <a:avLst/>
          </a:prstGeom>
        </p:spPr>
      </p:pic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661308" y="1683634"/>
            <a:ext cx="3110049" cy="42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①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2400" dirty="0" smtClean="0">
                <a:solidFill>
                  <a:srgbClr val="000066"/>
                </a:solidFill>
                <a:ea typeface="黑体" panose="02010609060101010101" pitchFamily="49" charset="-122"/>
              </a:rPr>
              <a:t>交换机</a:t>
            </a:r>
            <a:endParaRPr kumimoji="1" lang="zh-CN" altLang="en-US" sz="2400" dirty="0">
              <a:solidFill>
                <a:srgbClr val="000066"/>
              </a:solidFill>
              <a:ea typeface="黑体" panose="02010609060101010101" pitchFamily="49" charset="-122"/>
            </a:endParaRPr>
          </a:p>
        </p:txBody>
      </p:sp>
      <p:pic>
        <p:nvPicPr>
          <p:cNvPr id="7174" name="Picture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97988"/>
            <a:ext cx="2616926" cy="4457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717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50334"/>
              </p:ext>
            </p:extLst>
          </p:nvPr>
        </p:nvGraphicFramePr>
        <p:xfrm>
          <a:off x="3707904" y="2211710"/>
          <a:ext cx="3160123" cy="431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" name="BMP 图像" r:id="rId6" imgW="3172268" imgH="676369" progId="Paint.Picture">
                  <p:embed/>
                </p:oleObj>
              </mc:Choice>
              <mc:Fallback>
                <p:oleObj name="BMP 图像" r:id="rId6" imgW="3172268" imgH="676369" progId="Paint.Picture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69" t="10645" r="1135" b="10645"/>
                      <a:stretch>
                        <a:fillRect/>
                      </a:stretch>
                    </p:blipFill>
                    <p:spPr bwMode="auto">
                      <a:xfrm>
                        <a:off x="3707904" y="2211710"/>
                        <a:ext cx="3160123" cy="4311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Rectangle 34"/>
          <p:cNvSpPr>
            <a:spLocks noChangeArrowheads="1"/>
          </p:cNvSpPr>
          <p:nvPr/>
        </p:nvSpPr>
        <p:spPr bwMode="auto">
          <a:xfrm>
            <a:off x="2341672" y="2548976"/>
            <a:ext cx="745672" cy="427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8</a:t>
            </a:r>
            <a:r>
              <a:rPr kumimoji="1"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口</a:t>
            </a:r>
          </a:p>
        </p:txBody>
      </p:sp>
      <p:sp>
        <p:nvSpPr>
          <p:cNvPr id="7177" name="Rectangle 35"/>
          <p:cNvSpPr>
            <a:spLocks noChangeArrowheads="1"/>
          </p:cNvSpPr>
          <p:nvPr/>
        </p:nvSpPr>
        <p:spPr bwMode="auto">
          <a:xfrm>
            <a:off x="5091488" y="2620980"/>
            <a:ext cx="794657" cy="42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16</a:t>
            </a:r>
            <a:r>
              <a:rPr kumimoji="1" lang="zh-CN" altLang="en-US" sz="240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口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35496" y="123478"/>
            <a:ext cx="6896119" cy="153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）需要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硬件</a:t>
            </a:r>
          </a:p>
          <a:p>
            <a:pPr eaLnBrk="1" hangingPunct="1"/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一个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交换机：购买</a:t>
            </a:r>
            <a:endParaRPr kumimoji="1" lang="zh-CN" altLang="en-US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/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每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台电脑配置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一块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网卡：标配、内置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或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集成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每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台电脑配置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一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根网线：购买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或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DIY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、</a:t>
            </a:r>
            <a:r>
              <a:rPr kumimoji="1" lang="zh-CN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双绞线 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" name="AutoShape 38" descr="http://img5.imgtn.bdimg.com/it/u=1448106051,895038794&amp;fm=21&amp;gp=0.jpg"/>
          <p:cNvSpPr>
            <a:spLocks noChangeAspect="1" noChangeArrowheads="1"/>
          </p:cNvSpPr>
          <p:nvPr/>
        </p:nvSpPr>
        <p:spPr bwMode="auto">
          <a:xfrm>
            <a:off x="101600" y="-242888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0" descr="http://img5.imgtn.bdimg.com/it/u=1448106051,895038794&amp;fm=21&amp;gp=0.jpg"/>
          <p:cNvSpPr>
            <a:spLocks noChangeAspect="1" noChangeArrowheads="1"/>
          </p:cNvSpPr>
          <p:nvPr/>
        </p:nvSpPr>
        <p:spPr bwMode="auto">
          <a:xfrm>
            <a:off x="254000" y="-90488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42" descr="http://img5.imgtn.bdimg.com/it/u=1448106051,895038794&amp;fm=21&amp;gp=0.jpg"/>
          <p:cNvSpPr>
            <a:spLocks noChangeAspect="1" noChangeArrowheads="1"/>
          </p:cNvSpPr>
          <p:nvPr/>
        </p:nvSpPr>
        <p:spPr bwMode="auto">
          <a:xfrm>
            <a:off x="406400" y="61912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669863" y="2931790"/>
            <a:ext cx="3110049" cy="42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1" lang="en-US" altLang="en-US" sz="2400" dirty="0">
                <a:solidFill>
                  <a:srgbClr val="000066"/>
                </a:solidFill>
                <a:ea typeface="黑体" panose="02010609060101010101" pitchFamily="49" charset="-122"/>
              </a:rPr>
              <a:t>②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网卡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(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网络适配器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6" name="AutoShape 48" descr="http://img0.imgtn.bdimg.com/it/u=3582307472,2191249382&amp;fm=21&amp;gp=0.jpg"/>
          <p:cNvSpPr>
            <a:spLocks noChangeAspect="1" noChangeArrowheads="1"/>
          </p:cNvSpPr>
          <p:nvPr/>
        </p:nvSpPr>
        <p:spPr bwMode="auto">
          <a:xfrm>
            <a:off x="558800" y="214312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39" y="3430476"/>
            <a:ext cx="2176546" cy="152086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Text Box 55"/>
          <p:cNvSpPr txBox="1">
            <a:spLocks noChangeArrowheads="1"/>
          </p:cNvSpPr>
          <p:nvPr/>
        </p:nvSpPr>
        <p:spPr bwMode="auto">
          <a:xfrm>
            <a:off x="1084333" y="3368846"/>
            <a:ext cx="730969" cy="427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反接</a:t>
            </a:r>
          </a:p>
        </p:txBody>
      </p:sp>
      <p:sp>
        <p:nvSpPr>
          <p:cNvPr id="7179" name="Rectangle 43"/>
          <p:cNvSpPr>
            <a:spLocks noGrp="1" noChangeArrowheads="1"/>
          </p:cNvSpPr>
          <p:nvPr>
            <p:ph type="title"/>
          </p:nvPr>
        </p:nvSpPr>
        <p:spPr>
          <a:xfrm>
            <a:off x="683568" y="195486"/>
            <a:ext cx="1788049" cy="651510"/>
          </a:xfrm>
          <a:noFill/>
          <a:ln>
            <a:noFill/>
          </a:ln>
        </p:spPr>
        <p:txBody>
          <a:bodyPr/>
          <a:lstStyle/>
          <a:p>
            <a:pPr algn="l" eaLnBrk="1" hangingPunct="1"/>
            <a:r>
              <a:rPr lang="en-US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③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双绞线</a:t>
            </a:r>
          </a:p>
        </p:txBody>
      </p:sp>
      <p:graphicFrame>
        <p:nvGraphicFramePr>
          <p:cNvPr id="7180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775275"/>
              </p:ext>
            </p:extLst>
          </p:nvPr>
        </p:nvGraphicFramePr>
        <p:xfrm>
          <a:off x="1449817" y="2537541"/>
          <a:ext cx="1502229" cy="62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6" name="VISIO" r:id="rId4" imgW="1014984" imgH="781812" progId="Visio.Drawing.5">
                  <p:embed/>
                </p:oleObj>
              </mc:Choice>
              <mc:Fallback>
                <p:oleObj name="VISIO" r:id="rId4" imgW="1014984" imgH="781812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2259"/>
                      <a:stretch>
                        <a:fillRect/>
                      </a:stretch>
                    </p:blipFill>
                    <p:spPr bwMode="auto">
                      <a:xfrm>
                        <a:off x="1449817" y="2537541"/>
                        <a:ext cx="1502229" cy="622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2" name="Line 48"/>
          <p:cNvSpPr>
            <a:spLocks noChangeShapeType="1"/>
          </p:cNvSpPr>
          <p:nvPr/>
        </p:nvSpPr>
        <p:spPr bwMode="auto">
          <a:xfrm flipV="1">
            <a:off x="2542083" y="2355725"/>
            <a:ext cx="1283425" cy="504057"/>
          </a:xfrm>
          <a:prstGeom prst="line">
            <a:avLst/>
          </a:prstGeom>
          <a:noFill/>
          <a:ln w="25400" cap="sq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718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422696"/>
              </p:ext>
            </p:extLst>
          </p:nvPr>
        </p:nvGraphicFramePr>
        <p:xfrm>
          <a:off x="1475656" y="3821594"/>
          <a:ext cx="1502229" cy="62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7" name="VISIO" r:id="rId6" imgW="1014984" imgH="781812" progId="Visio.Drawing.5">
                  <p:embed/>
                </p:oleObj>
              </mc:Choice>
              <mc:Fallback>
                <p:oleObj name="VISIO" r:id="rId6" imgW="1014984" imgH="781812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2259"/>
                      <a:stretch>
                        <a:fillRect/>
                      </a:stretch>
                    </p:blipFill>
                    <p:spPr bwMode="auto">
                      <a:xfrm>
                        <a:off x="1475656" y="3821594"/>
                        <a:ext cx="1502229" cy="622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6" name="Line 54"/>
          <p:cNvSpPr>
            <a:spLocks noChangeShapeType="1"/>
          </p:cNvSpPr>
          <p:nvPr/>
        </p:nvSpPr>
        <p:spPr bwMode="auto">
          <a:xfrm flipH="1">
            <a:off x="2542083" y="4094200"/>
            <a:ext cx="1283426" cy="0"/>
          </a:xfrm>
          <a:prstGeom prst="line">
            <a:avLst/>
          </a:prstGeom>
          <a:noFill/>
          <a:ln w="25400" cap="sq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/>
          <a:lstStyle/>
          <a:p>
            <a:endParaRPr lang="zh-CN" altLang="en-US" sz="240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7188" name="Rectangle 56"/>
          <p:cNvSpPr>
            <a:spLocks noChangeArrowheads="1"/>
          </p:cNvSpPr>
          <p:nvPr/>
        </p:nvSpPr>
        <p:spPr bwMode="auto">
          <a:xfrm>
            <a:off x="1043608" y="4443958"/>
            <a:ext cx="5409178" cy="6515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81636" tIns="40818" rIns="81636" bIns="40818" anchor="ctr"/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10588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631950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2286000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940050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3972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8544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43116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768850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注意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：三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者的速率和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匹配，以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最低为准</a:t>
            </a:r>
          </a:p>
        </p:txBody>
      </p:sp>
      <p:sp>
        <p:nvSpPr>
          <p:cNvPr id="2" name="AutoShape 38" descr="http://img5.imgtn.bdimg.com/it/u=1448106051,895038794&amp;fm=21&amp;gp=0.jpg"/>
          <p:cNvSpPr>
            <a:spLocks noChangeAspect="1" noChangeArrowheads="1"/>
          </p:cNvSpPr>
          <p:nvPr/>
        </p:nvSpPr>
        <p:spPr bwMode="auto">
          <a:xfrm>
            <a:off x="101600" y="-242888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0" descr="http://img5.imgtn.bdimg.com/it/u=1448106051,895038794&amp;fm=21&amp;gp=0.jpg"/>
          <p:cNvSpPr>
            <a:spLocks noChangeAspect="1" noChangeArrowheads="1"/>
          </p:cNvSpPr>
          <p:nvPr/>
        </p:nvSpPr>
        <p:spPr bwMode="auto">
          <a:xfrm>
            <a:off x="254000" y="-90488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7185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972035"/>
              </p:ext>
            </p:extLst>
          </p:nvPr>
        </p:nvGraphicFramePr>
        <p:xfrm>
          <a:off x="3126384" y="3821594"/>
          <a:ext cx="1502229" cy="622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8" name="VISIO" r:id="rId7" imgW="1014984" imgH="781812" progId="Visio.Drawing.5">
                  <p:embed/>
                </p:oleObj>
              </mc:Choice>
              <mc:Fallback>
                <p:oleObj name="VISIO" r:id="rId7" imgW="1014984" imgH="781812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2259"/>
                      <a:stretch>
                        <a:fillRect/>
                      </a:stretch>
                    </p:blipFill>
                    <p:spPr bwMode="auto">
                      <a:xfrm>
                        <a:off x="3126384" y="3821594"/>
                        <a:ext cx="1502229" cy="6223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072636" y="699542"/>
            <a:ext cx="3039294" cy="1165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接头：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RJ-45</a:t>
            </a:r>
            <a:b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5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类以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上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非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屏蔽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双绞线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/>
            </a:r>
            <a:b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</a:b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购买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或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DIY</a:t>
            </a:r>
          </a:p>
        </p:txBody>
      </p:sp>
      <p:sp>
        <p:nvSpPr>
          <p:cNvPr id="27" name="Text Box 51"/>
          <p:cNvSpPr txBox="1">
            <a:spLocks noChangeArrowheads="1"/>
          </p:cNvSpPr>
          <p:nvPr/>
        </p:nvSpPr>
        <p:spPr bwMode="auto">
          <a:xfrm>
            <a:off x="1061185" y="2072702"/>
            <a:ext cx="730969" cy="427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正接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085594"/>
              </p:ext>
            </p:extLst>
          </p:nvPr>
        </p:nvGraphicFramePr>
        <p:xfrm>
          <a:off x="3363546" y="1955990"/>
          <a:ext cx="9239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9" name="Visio" r:id="rId8" imgW="1592196" imgH="1127805" progId="Visio.Drawing.11">
                  <p:embed/>
                </p:oleObj>
              </mc:Choice>
              <mc:Fallback>
                <p:oleObj name="Visio" r:id="rId8" imgW="1592196" imgH="1127805" progId="Visio.Drawing.11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546" y="1955990"/>
                        <a:ext cx="92392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7" t="9630" b="21963"/>
          <a:stretch/>
        </p:blipFill>
        <p:spPr>
          <a:xfrm>
            <a:off x="5082197" y="1438595"/>
            <a:ext cx="1681783" cy="13102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19" y="207964"/>
            <a:ext cx="1764562" cy="10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1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6424" y="9430"/>
            <a:ext cx="4127863" cy="651510"/>
          </a:xfrm>
        </p:spPr>
        <p:txBody>
          <a:bodyPr/>
          <a:lstStyle/>
          <a:p>
            <a:pPr algn="l" eaLnBrk="1" hangingPunct="1"/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）安装网络协议 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626518" y="570647"/>
            <a:ext cx="5745682" cy="155976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  <p:txBody>
          <a:bodyPr wrap="square" lIns="81639" tIns="40819" rIns="81639" bIns="40819">
            <a:spAutoFit/>
          </a:bodyPr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①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自动安装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网卡驱动程序</a:t>
            </a:r>
            <a:endParaRPr lang="zh-CN" altLang="en-US" sz="24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② 自动安装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TCP/IP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协议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③ 自动创建一个网络连接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设置</a:t>
            </a:r>
            <a:r>
              <a:rPr lang="en-US" altLang="zh-CN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TCP/IP 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协议 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779" y="2139702"/>
            <a:ext cx="3196306" cy="79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564" y="933450"/>
            <a:ext cx="35909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564" y="933450"/>
            <a:ext cx="394335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61257" y="164592"/>
            <a:ext cx="4127863" cy="486918"/>
          </a:xfrm>
        </p:spPr>
        <p:txBody>
          <a:bodyPr/>
          <a:lstStyle/>
          <a:p>
            <a:pPr algn="l" eaLnBrk="1" hangingPunct="1"/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lang="en-US" altLang="zh-CN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）设置</a:t>
            </a:r>
            <a:r>
              <a:rPr lang="zh-CN" altLang="en-US" sz="2400" b="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工作组 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276667" y="4227934"/>
            <a:ext cx="7751717" cy="821099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</p:spPr>
        <p:txBody>
          <a:bodyPr lIns="81639" tIns="40819" rIns="81639" bIns="40819">
            <a:spAutoFit/>
            <a:flatTx/>
          </a:bodyPr>
          <a:lstStyle>
            <a:lvl1pPr defTabSz="1306513">
              <a:spcBef>
                <a:spcPct val="20000"/>
              </a:spcBef>
              <a:buChar char="•"/>
              <a:defRPr kumimoji="1" sz="3600" b="1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1pPr>
            <a:lvl2pPr marL="652463" indent="-404813" defTabSz="1306513">
              <a:spcBef>
                <a:spcPct val="20000"/>
              </a:spcBef>
              <a:defRPr kumimoji="1" sz="30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2pPr>
            <a:lvl3pPr marL="1306513" indent="-325438" defTabSz="1306513">
              <a:spcBef>
                <a:spcPct val="20000"/>
              </a:spcBef>
              <a:buChar char="•"/>
              <a:defRPr kumimoji="1" sz="35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3pPr>
            <a:lvl4pPr marL="1958975" indent="-325438" defTabSz="1306513">
              <a:spcBef>
                <a:spcPct val="20000"/>
              </a:spcBef>
              <a:buChar char="–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4pPr>
            <a:lvl5pPr marL="2613025" indent="-327025" defTabSz="1306513">
              <a:spcBef>
                <a:spcPct val="20000"/>
              </a:spcBef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5pPr>
            <a:lvl6pPr marL="30702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6pPr>
            <a:lvl7pPr marL="35274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7pPr>
            <a:lvl8pPr marL="39846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8pPr>
            <a:lvl9pPr marL="4441825" indent="-327025" defTabSz="13065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90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ts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66"/>
                </a:solidFill>
              </a:rPr>
              <a:t>最</a:t>
            </a:r>
            <a:r>
              <a:rPr lang="zh-CN" altLang="en-US" sz="2400" dirty="0">
                <a:solidFill>
                  <a:srgbClr val="000066"/>
                </a:solidFill>
              </a:rPr>
              <a:t>常见最简单最普通的资源管理</a:t>
            </a:r>
            <a:r>
              <a:rPr lang="zh-CN" altLang="en-US" sz="2400" dirty="0" smtClean="0">
                <a:solidFill>
                  <a:srgbClr val="000066"/>
                </a:solidFill>
              </a:rPr>
              <a:t>模式</a:t>
            </a:r>
            <a:r>
              <a:rPr lang="en-US" altLang="zh-CN" sz="2400" dirty="0" smtClean="0">
                <a:solidFill>
                  <a:srgbClr val="000066"/>
                </a:solidFill>
              </a:rPr>
              <a:t/>
            </a:r>
            <a:br>
              <a:rPr lang="en-US" altLang="zh-CN" sz="2400" dirty="0" smtClean="0">
                <a:solidFill>
                  <a:srgbClr val="000066"/>
                </a:solidFill>
              </a:rPr>
            </a:br>
            <a:r>
              <a:rPr lang="zh-CN" altLang="en-US" sz="2400" dirty="0" smtClean="0">
                <a:solidFill>
                  <a:srgbClr val="000066"/>
                </a:solidFill>
              </a:rPr>
              <a:t>将电脑</a:t>
            </a:r>
            <a:r>
              <a:rPr lang="zh-CN" altLang="en-US" sz="2400" dirty="0">
                <a:solidFill>
                  <a:srgbClr val="000066"/>
                </a:solidFill>
              </a:rPr>
              <a:t>按功能分别列入不同的组中，以方便管理</a:t>
            </a:r>
            <a:endParaRPr lang="zh-CN" altLang="en-US" sz="2400" b="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0"/>
          <a:stretch/>
        </p:blipFill>
        <p:spPr bwMode="auto">
          <a:xfrm>
            <a:off x="755576" y="631676"/>
            <a:ext cx="40005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7534"/>
            <a:ext cx="32099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177438" y="104526"/>
            <a:ext cx="3347070" cy="42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7150" tIns="28575" rIns="57150" bIns="28575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（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4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）网络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的连通性测试</a:t>
            </a:r>
          </a:p>
        </p:txBody>
      </p:sp>
      <p:sp>
        <p:nvSpPr>
          <p:cNvPr id="10246" name="Text Box 16"/>
          <p:cNvSpPr txBox="1">
            <a:spLocks noChangeArrowheads="1"/>
          </p:cNvSpPr>
          <p:nvPr/>
        </p:nvSpPr>
        <p:spPr bwMode="auto">
          <a:xfrm>
            <a:off x="1619672" y="593552"/>
            <a:ext cx="3110048" cy="51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>
            <a:spAutoFit/>
          </a:bodyPr>
          <a:lstStyle>
            <a:lvl1pPr marL="1433513" indent="-1433513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  <a:buSzPct val="100000"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方法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1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kumimoji="1" lang="zh-CN" altLang="en-US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网络</a:t>
            </a:r>
            <a:endParaRPr kumimoji="1" lang="zh-CN" altLang="en-US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0247" name="Text Box 17"/>
          <p:cNvSpPr txBox="1">
            <a:spLocks noChangeArrowheads="1"/>
          </p:cNvSpPr>
          <p:nvPr/>
        </p:nvSpPr>
        <p:spPr bwMode="auto">
          <a:xfrm>
            <a:off x="4146396" y="592267"/>
            <a:ext cx="2369820" cy="51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 type="none" w="sm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50" tIns="28575" rIns="57150" bIns="28575">
            <a:spAutoFit/>
          </a:bodyPr>
          <a:lstStyle>
            <a:lvl1pPr marL="1433513" indent="-1433513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  <a:buSzPct val="100000"/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方法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2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：</a:t>
            </a: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Ping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命令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22" y="1139969"/>
            <a:ext cx="47720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7" y="738187"/>
            <a:ext cx="8191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-193549" y="664"/>
            <a:ext cx="8725989" cy="895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82"/>
                    </a:gs>
                    <a:gs pos="13000">
                      <a:srgbClr val="0047FF"/>
                    </a:gs>
                    <a:gs pos="28000">
                      <a:srgbClr val="000082"/>
                    </a:gs>
                    <a:gs pos="42999">
                      <a:srgbClr val="0047FF"/>
                    </a:gs>
                    <a:gs pos="58000">
                      <a:srgbClr val="000082"/>
                    </a:gs>
                    <a:gs pos="72000">
                      <a:srgbClr val="0047FF"/>
                    </a:gs>
                    <a:gs pos="87000">
                      <a:srgbClr val="000082"/>
                    </a:gs>
                    <a:gs pos="100000">
                      <a:srgbClr val="0047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206" tIns="41103" rIns="82206" bIns="41103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kumimoji="1" lang="en-US" altLang="zh-CN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</a:t>
            </a:r>
            <a:r>
              <a:rPr kumimoji="1" lang="en-US" altLang="zh-CN" sz="2400" dirty="0" err="1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Ipconfig</a:t>
            </a: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命令</a:t>
            </a:r>
          </a:p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sz="2400" dirty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           用法：</a:t>
            </a:r>
            <a:r>
              <a:rPr kumimoji="1" lang="en-US" altLang="zh-CN" sz="2400" dirty="0" smtClean="0">
                <a:solidFill>
                  <a:srgbClr val="000066"/>
                </a:solidFill>
                <a:latin typeface="+mn-lt"/>
                <a:ea typeface="黑体" panose="02010609060101010101" pitchFamily="49" charset="-122"/>
              </a:rPr>
              <a:t>Ipconfig/ALL</a:t>
            </a:r>
            <a:endParaRPr kumimoji="1" lang="en-US" altLang="zh-CN" sz="2400" dirty="0">
              <a:solidFill>
                <a:srgbClr val="000066"/>
              </a:solidFill>
              <a:latin typeface="+mn-lt"/>
              <a:ea typeface="黑体" panose="02010609060101010101" pitchFamily="49" charset="-122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35" y="987574"/>
            <a:ext cx="64484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Vballppt1">
  <a:themeElements>
    <a:clrScheme name="Vballppt1 8">
      <a:dk1>
        <a:srgbClr val="FFFFFF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F8F8F8"/>
      </a:accent2>
      <a:accent3>
        <a:srgbClr val="FFFFFF"/>
      </a:accent3>
      <a:accent4>
        <a:srgbClr val="DADADA"/>
      </a:accent4>
      <a:accent5>
        <a:srgbClr val="AAE2CA"/>
      </a:accent5>
      <a:accent6>
        <a:srgbClr val="E1E1E1"/>
      </a:accent6>
      <a:hlink>
        <a:srgbClr val="FFFFFF"/>
      </a:hlink>
      <a:folHlink>
        <a:srgbClr val="FFFFFF"/>
      </a:folHlink>
    </a:clrScheme>
    <a:fontScheme name="Vballppt1">
      <a:majorFont>
        <a:latin typeface="Times New Roman"/>
        <a:ea typeface="隶书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3065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13065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Vballppt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ballppt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ballppt1 8">
        <a:dk1>
          <a:srgbClr val="FFFFFF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F8F8F8"/>
        </a:accent2>
        <a:accent3>
          <a:srgbClr val="FFFFFF"/>
        </a:accent3>
        <a:accent4>
          <a:srgbClr val="DADADA"/>
        </a:accent4>
        <a:accent5>
          <a:srgbClr val="AAE2CA"/>
        </a:accent5>
        <a:accent6>
          <a:srgbClr val="E1E1E1"/>
        </a:accent6>
        <a:hlink>
          <a:srgbClr val="FF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0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1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2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3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4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5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6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7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8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19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0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1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2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3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4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5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6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7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8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29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30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31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32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33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34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4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5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6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7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8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ppt/theme/themeOverride9.xml><?xml version="1.0" encoding="utf-8"?>
<a:themeOverride xmlns:a="http://schemas.openxmlformats.org/drawingml/2006/main">
  <a:clrScheme name="Vballppt1 8">
    <a:dk1>
      <a:srgbClr val="FFFFFF"/>
    </a:dk1>
    <a:lt1>
      <a:srgbClr val="FFFFFF"/>
    </a:lt1>
    <a:dk2>
      <a:srgbClr val="000000"/>
    </a:dk2>
    <a:lt2>
      <a:srgbClr val="969696"/>
    </a:lt2>
    <a:accent1>
      <a:srgbClr val="00CC99"/>
    </a:accent1>
    <a:accent2>
      <a:srgbClr val="F8F8F8"/>
    </a:accent2>
    <a:accent3>
      <a:srgbClr val="FFFFFF"/>
    </a:accent3>
    <a:accent4>
      <a:srgbClr val="DADADA"/>
    </a:accent4>
    <a:accent5>
      <a:srgbClr val="AAE2CA"/>
    </a:accent5>
    <a:accent6>
      <a:srgbClr val="E1E1E1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E:\Program Files\Microsoft Office\Templates\Presentation Designs\Mountain.pot</Template>
  <TotalTime>32873</TotalTime>
  <Pages>242</Pages>
  <Words>1781</Words>
  <Application>Microsoft Office PowerPoint</Application>
  <PresentationFormat>全屏显示(16:9)</PresentationFormat>
  <Paragraphs>274</Paragraphs>
  <Slides>35</Slides>
  <Notes>0</Notes>
  <HiddenSlides>0</HiddenSlides>
  <MMClips>0</MMClips>
  <ScaleCrop>false</ScaleCrop>
  <HeadingPairs>
    <vt:vector size="10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链接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黑体</vt:lpstr>
      <vt:lpstr>隶书</vt:lpstr>
      <vt:lpstr>宋体</vt:lpstr>
      <vt:lpstr>Times New Roman</vt:lpstr>
      <vt:lpstr>Wingdings</vt:lpstr>
      <vt:lpstr>Wingdings 2</vt:lpstr>
      <vt:lpstr>4_Vballppt1</vt:lpstr>
      <vt:lpstr>file:///C:\Users\Administrator\Desktop\绘图34\绘图\~页-1\云形图</vt:lpstr>
      <vt:lpstr>file:///C:\Users\Administrator\Desktop\绘图34\绘图\~页-1\云形图</vt:lpstr>
      <vt:lpstr>Visio</vt:lpstr>
      <vt:lpstr>BMP 图像</vt:lpstr>
      <vt:lpstr>VISIO</vt:lpstr>
      <vt:lpstr>Visio.Drawing.11</vt:lpstr>
      <vt:lpstr>     第七章 计算机网络基础与应用                   7.1 计算机网络概述                   7.2 局域网技术                                 7.2.1 简单局域网组建案例                                 7.2.2 局域网的组成                                 7.2.3 局域网技术要素                                 7.2.4 常用局域网技术简介</vt:lpstr>
      <vt:lpstr>1. 构建局域网案例</vt:lpstr>
      <vt:lpstr>PowerPoint 演示文稿</vt:lpstr>
      <vt:lpstr>PowerPoint 演示文稿</vt:lpstr>
      <vt:lpstr>③ 双绞线</vt:lpstr>
      <vt:lpstr>（2）安装网络协议 </vt:lpstr>
      <vt:lpstr>（3）设置工作组 </vt:lpstr>
      <vt:lpstr>PowerPoint 演示文稿</vt:lpstr>
      <vt:lpstr>PowerPoint 演示文稿</vt:lpstr>
      <vt:lpstr>PowerPoint 演示文稿</vt:lpstr>
      <vt:lpstr>PowerPoint 演示文稿</vt:lpstr>
      <vt:lpstr>（5）设置资源共享</vt:lpstr>
      <vt:lpstr>③ 映射网络驱动器</vt:lpstr>
      <vt:lpstr> （1）服务器/客户机</vt:lpstr>
      <vt:lpstr>（2）集线器(Hub)和交换机(Switch)</vt:lpstr>
      <vt:lpstr>PowerPoint 演示文稿</vt:lpstr>
      <vt:lpstr>③ 路由器</vt:lpstr>
      <vt:lpstr>PowerPoint 演示文稿</vt:lpstr>
      <vt:lpstr>PowerPoint 演示文稿</vt:lpstr>
      <vt:lpstr>PowerPoint 演示文稿</vt:lpstr>
      <vt:lpstr>（3）传输媒体</vt:lpstr>
      <vt:lpstr>接线：</vt:lpstr>
      <vt:lpstr>PowerPoint 演示文稿</vt:lpstr>
      <vt:lpstr>◆ 无线传输媒体</vt:lpstr>
      <vt:lpstr>（1）网络的拓扑结构 </vt:lpstr>
      <vt:lpstr>PowerPoint 演示文稿</vt:lpstr>
      <vt:lpstr>PowerPoint 演示文稿</vt:lpstr>
      <vt:lpstr>PowerPoint 演示文稿</vt:lpstr>
      <vt:lpstr>（2）介质访问控制方法</vt:lpstr>
      <vt:lpstr>（2）介质访问控制方法</vt:lpstr>
      <vt:lpstr>3. 以太网（IEEE802.3）</vt:lpstr>
      <vt:lpstr>PowerPoint 演示文稿</vt:lpstr>
      <vt:lpstr>4. 无线局域网</vt:lpstr>
      <vt:lpstr>PowerPoint 演示文稿</vt:lpstr>
      <vt:lpstr>无线局域网重要标准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计算机文化基础</dc:title>
  <dc:subject>第4版</dc:subject>
  <dc:creator>同济大学计算机基础教研室</dc:creator>
  <cp:lastModifiedBy>YZQ98K</cp:lastModifiedBy>
  <cp:revision>472</cp:revision>
  <cp:lastPrinted>1999-01-27T10:46:04Z</cp:lastPrinted>
  <dcterms:created xsi:type="dcterms:W3CDTF">1996-12-01T19:28:20Z</dcterms:created>
  <dcterms:modified xsi:type="dcterms:W3CDTF">2017-07-31T03:37:27Z</dcterms:modified>
</cp:coreProperties>
</file>